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41"/>
  </p:notesMasterIdLst>
  <p:handoutMasterIdLst>
    <p:handoutMasterId r:id="rId42"/>
  </p:handoutMasterIdLst>
  <p:sldIdLst>
    <p:sldId id="258" r:id="rId2"/>
    <p:sldId id="319" r:id="rId3"/>
    <p:sldId id="260" r:id="rId4"/>
    <p:sldId id="264" r:id="rId5"/>
    <p:sldId id="287" r:id="rId6"/>
    <p:sldId id="315" r:id="rId7"/>
    <p:sldId id="321" r:id="rId8"/>
    <p:sldId id="299" r:id="rId9"/>
    <p:sldId id="300" r:id="rId10"/>
    <p:sldId id="301" r:id="rId11"/>
    <p:sldId id="262" r:id="rId12"/>
    <p:sldId id="285" r:id="rId13"/>
    <p:sldId id="302" r:id="rId14"/>
    <p:sldId id="303" r:id="rId15"/>
    <p:sldId id="286" r:id="rId16"/>
    <p:sldId id="266" r:id="rId17"/>
    <p:sldId id="268" r:id="rId18"/>
    <p:sldId id="269" r:id="rId19"/>
    <p:sldId id="270" r:id="rId20"/>
    <p:sldId id="267" r:id="rId21"/>
    <p:sldId id="317" r:id="rId22"/>
    <p:sldId id="271" r:id="rId23"/>
    <p:sldId id="272" r:id="rId24"/>
    <p:sldId id="307" r:id="rId25"/>
    <p:sldId id="308" r:id="rId26"/>
    <p:sldId id="309" r:id="rId27"/>
    <p:sldId id="310" r:id="rId28"/>
    <p:sldId id="311" r:id="rId29"/>
    <p:sldId id="312" r:id="rId30"/>
    <p:sldId id="318" r:id="rId31"/>
    <p:sldId id="274" r:id="rId32"/>
    <p:sldId id="275" r:id="rId33"/>
    <p:sldId id="276" r:id="rId34"/>
    <p:sldId id="277" r:id="rId35"/>
    <p:sldId id="279" r:id="rId36"/>
    <p:sldId id="281" r:id="rId37"/>
    <p:sldId id="306" r:id="rId38"/>
    <p:sldId id="316" r:id="rId39"/>
    <p:sldId id="320" r:id="rId4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8" autoAdjust="0"/>
    <p:restoredTop sz="94660"/>
  </p:normalViewPr>
  <p:slideViewPr>
    <p:cSldViewPr>
      <p:cViewPr varScale="1">
        <p:scale>
          <a:sx n="74" d="100"/>
          <a:sy n="74" d="100"/>
        </p:scale>
        <p:origin x="1158"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18" y="1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35.xml"/><Relationship Id="rId2" Type="http://schemas.openxmlformats.org/officeDocument/2006/relationships/slide" Target="slides/slide10.xml"/><Relationship Id="rId1" Type="http://schemas.openxmlformats.org/officeDocument/2006/relationships/slide" Target="slides/slide8.xml"/><Relationship Id="rId6" Type="http://schemas.openxmlformats.org/officeDocument/2006/relationships/slide" Target="slides/slide15.xml"/><Relationship Id="rId5" Type="http://schemas.openxmlformats.org/officeDocument/2006/relationships/slide" Target="slides/slide14.xml"/><Relationship Id="rId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66" charset="0"/>
              </a:defRPr>
            </a:lvl1pPr>
          </a:lstStyle>
          <a:p>
            <a:pPr>
              <a:defRPr/>
            </a:pPr>
            <a:endParaRPr lang="en-US"/>
          </a:p>
        </p:txBody>
      </p:sp>
      <p:sp>
        <p:nvSpPr>
          <p:cNvPr id="471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66" charset="0"/>
              </a:defRPr>
            </a:lvl1pPr>
          </a:lstStyle>
          <a:p>
            <a:pPr>
              <a:defRPr/>
            </a:pPr>
            <a:endParaRPr lang="en-US"/>
          </a:p>
        </p:txBody>
      </p:sp>
      <p:sp>
        <p:nvSpPr>
          <p:cNvPr id="471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66" charset="0"/>
              </a:defRPr>
            </a:lvl1pPr>
          </a:lstStyle>
          <a:p>
            <a:pPr>
              <a:defRPr/>
            </a:pPr>
            <a:endParaRPr lang="en-US"/>
          </a:p>
        </p:txBody>
      </p:sp>
      <p:sp>
        <p:nvSpPr>
          <p:cNvPr id="471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66" charset="0"/>
              </a:defRPr>
            </a:lvl1pPr>
          </a:lstStyle>
          <a:p>
            <a:pPr>
              <a:defRPr/>
            </a:pPr>
            <a:fld id="{1F3F7ECB-B9AF-4CB3-8050-7EF50E3C4B0A}" type="slidenum">
              <a:rPr lang="en-US"/>
              <a:pPr>
                <a:defRPr/>
              </a:pPr>
              <a:t>‹#›</a:t>
            </a:fld>
            <a:endParaRPr lang="en-US"/>
          </a:p>
        </p:txBody>
      </p:sp>
    </p:spTree>
    <p:extLst>
      <p:ext uri="{BB962C8B-B14F-4D97-AF65-F5344CB8AC3E}">
        <p14:creationId xmlns:p14="http://schemas.microsoft.com/office/powerpoint/2010/main" val="3632302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0ECFA68-6EC2-48FF-A95B-B8D959A2DAC2}" type="slidenum">
              <a:rPr lang="en-US"/>
              <a:pPr>
                <a:defRPr/>
              </a:pPr>
              <a:t>‹#›</a:t>
            </a:fld>
            <a:endParaRPr lang="en-US"/>
          </a:p>
        </p:txBody>
      </p:sp>
    </p:spTree>
    <p:extLst>
      <p:ext uri="{BB962C8B-B14F-4D97-AF65-F5344CB8AC3E}">
        <p14:creationId xmlns:p14="http://schemas.microsoft.com/office/powerpoint/2010/main" val="3397288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C68F769-1BC8-47F2-8A08-13EA27C326B3}"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778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C039FD-C3FE-433B-AB30-739B0E8DD6CB}" type="slidenum">
              <a:rPr lang="en-US" smtClean="0"/>
              <a:pPr/>
              <a:t>25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460375" indent="-460375" eaLnBrk="1" hangingPunct="1"/>
            <a:r>
              <a:rPr lang="en-US" sz="1800" smtClean="0">
                <a:latin typeface="Arial" charset="0"/>
              </a:rPr>
              <a:t>	</a:t>
            </a:r>
          </a:p>
        </p:txBody>
      </p:sp>
    </p:spTree>
    <p:extLst>
      <p:ext uri="{BB962C8B-B14F-4D97-AF65-F5344CB8AC3E}">
        <p14:creationId xmlns:p14="http://schemas.microsoft.com/office/powerpoint/2010/main" val="301313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9EE0CA8-6CB0-4EDA-AACB-D740730BD45F}" type="slidenum">
              <a:rPr lang="en-US" smtClean="0"/>
              <a:pPr/>
              <a:t>26</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marL="460375" indent="-460375" eaLnBrk="1" hangingPunct="1"/>
            <a:r>
              <a:rPr lang="en-US" sz="1800" smtClean="0">
                <a:latin typeface="Arial" charset="0"/>
              </a:rPr>
              <a:t>	</a:t>
            </a:r>
          </a:p>
        </p:txBody>
      </p:sp>
    </p:spTree>
    <p:extLst>
      <p:ext uri="{BB962C8B-B14F-4D97-AF65-F5344CB8AC3E}">
        <p14:creationId xmlns:p14="http://schemas.microsoft.com/office/powerpoint/2010/main" val="2482281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1A20D32-225C-46E0-A487-CB01D0D157ED}" type="slidenum">
              <a:rPr lang="en-US" smtClean="0"/>
              <a:pPr/>
              <a:t>27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460375" indent="-460375" eaLnBrk="1" hangingPunct="1"/>
            <a:r>
              <a:rPr lang="en-US" sz="1800" smtClean="0">
                <a:latin typeface="Arial" charset="0"/>
              </a:rPr>
              <a:t>	</a:t>
            </a:r>
          </a:p>
        </p:txBody>
      </p:sp>
    </p:spTree>
    <p:extLst>
      <p:ext uri="{BB962C8B-B14F-4D97-AF65-F5344CB8AC3E}">
        <p14:creationId xmlns:p14="http://schemas.microsoft.com/office/powerpoint/2010/main" val="674849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7041F93-6E50-4F83-82DA-7D1EAB213EAD}" type="slidenum">
              <a:rPr lang="en-US" smtClean="0"/>
              <a:pPr/>
              <a:t>28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460375" indent="-460375" eaLnBrk="1" hangingPunct="1"/>
            <a:r>
              <a:rPr lang="en-US" sz="1800" smtClean="0">
                <a:latin typeface="Arial" charset="0"/>
              </a:rPr>
              <a:t>	</a:t>
            </a:r>
          </a:p>
        </p:txBody>
      </p:sp>
    </p:spTree>
    <p:extLst>
      <p:ext uri="{BB962C8B-B14F-4D97-AF65-F5344CB8AC3E}">
        <p14:creationId xmlns:p14="http://schemas.microsoft.com/office/powerpoint/2010/main" val="115367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A127831-1E53-41B8-835D-259685CD130F}" type="slidenum">
              <a:rPr lang="en-US" smtClean="0"/>
              <a:pPr/>
              <a:t>10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1495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CCEDC08-F613-417B-8D17-CB8928D0F5E5}" type="slidenum">
              <a:rPr lang="en-US" smtClean="0"/>
              <a:pPr/>
              <a:t>11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71379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4449E65-9C18-48C3-BBA7-D059C16E7E42}" type="slidenum">
              <a:rPr lang="en-US" smtClean="0"/>
              <a:pPr/>
              <a:t>12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98429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8D8B60E-2F91-4EC8-BFC4-923ABEF57EF2}" type="slidenum">
              <a:rPr lang="en-US" smtClean="0"/>
              <a:pPr/>
              <a:t>13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6824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AE531AE-49FD-4551-BC66-B4C80CE12B77}" type="slidenum">
              <a:rPr lang="en-US" smtClean="0"/>
              <a:pPr/>
              <a:t>14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92007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80803E8-73FE-4061-B44E-CE41862D7D33}" type="slidenum">
              <a:rPr lang="en-US" smtClean="0"/>
              <a:pPr/>
              <a:t>15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228600" y="4343400"/>
            <a:ext cx="6324600" cy="4114800"/>
          </a:xfrm>
          <a:noFill/>
          <a:ln/>
        </p:spPr>
        <p:txBody>
          <a:bodyPr/>
          <a:lstStyle/>
          <a:p>
            <a:pPr eaLnBrk="1" hangingPunct="1"/>
            <a:r>
              <a:rPr lang="en-US" sz="1000" u="sng" smtClean="0">
                <a:latin typeface="Comic Sans MS" pitchFamily="66" charset="0"/>
              </a:rPr>
              <a:t>Intelligibility</a:t>
            </a:r>
            <a:r>
              <a:rPr lang="en-US" sz="1000" smtClean="0">
                <a:latin typeface="Comic Sans MS" pitchFamily="66" charset="0"/>
              </a:rPr>
              <a:t>=understandability  </a:t>
            </a:r>
            <a:r>
              <a:rPr lang="en-US" sz="1000" u="sng" smtClean="0">
                <a:latin typeface="Comic Sans MS" pitchFamily="66" charset="0"/>
              </a:rPr>
              <a:t>Variability</a:t>
            </a:r>
            <a:r>
              <a:rPr lang="en-US" sz="1000" smtClean="0">
                <a:latin typeface="Comic Sans MS" pitchFamily="66" charset="0"/>
              </a:rPr>
              <a:t>=expresses differences in meaning</a:t>
            </a:r>
          </a:p>
          <a:p>
            <a:pPr eaLnBrk="1" hangingPunct="1"/>
            <a:endParaRPr lang="en-US" sz="1000" smtClean="0">
              <a:latin typeface="Comic Sans MS" pitchFamily="66" charset="0"/>
            </a:endParaRPr>
          </a:p>
          <a:p>
            <a:pPr eaLnBrk="1" hangingPunct="1"/>
            <a:r>
              <a:rPr lang="en-US" u="sng" smtClean="0">
                <a:latin typeface="Comic Sans MS" pitchFamily="66" charset="0"/>
              </a:rPr>
              <a:t>Articulation</a:t>
            </a:r>
            <a:r>
              <a:rPr lang="en-US" smtClean="0">
                <a:latin typeface="Comic Sans MS" pitchFamily="66" charset="0"/>
              </a:rPr>
              <a:t> (enunciation)= the precision and clarity with which you utter the sounds of speech.  Chiefly the job of the jaw, tongue, and lips.  Most articulation problems come from laziness on the parts of these organs.</a:t>
            </a:r>
          </a:p>
          <a:p>
            <a:pPr eaLnBrk="1" hangingPunct="1"/>
            <a:endParaRPr lang="en-US" smtClean="0">
              <a:latin typeface="Comic Sans MS" pitchFamily="66" charset="0"/>
            </a:endParaRPr>
          </a:p>
          <a:p>
            <a:pPr eaLnBrk="1" hangingPunct="1"/>
            <a:r>
              <a:rPr lang="en-US" u="sng" smtClean="0">
                <a:latin typeface="Comic Sans MS" pitchFamily="66" charset="0"/>
              </a:rPr>
              <a:t>Pronunciation</a:t>
            </a:r>
            <a:r>
              <a:rPr lang="en-US" smtClean="0">
                <a:latin typeface="Comic Sans MS" pitchFamily="66" charset="0"/>
              </a:rPr>
              <a:t>=traditional or customary utterance of words.  Common faults are the misplacement of accent, omitting sounds, adding sounds,and verbalizing silent letters.</a:t>
            </a:r>
          </a:p>
          <a:p>
            <a:pPr eaLnBrk="1" hangingPunct="1"/>
            <a:endParaRPr lang="en-US" smtClean="0">
              <a:latin typeface="Comic Sans MS" pitchFamily="66" charset="0"/>
            </a:endParaRPr>
          </a:p>
          <a:p>
            <a:pPr eaLnBrk="1" hangingPunct="1"/>
            <a:r>
              <a:rPr lang="en-US" u="sng" smtClean="0">
                <a:latin typeface="Comic Sans MS" pitchFamily="66" charset="0"/>
              </a:rPr>
              <a:t>Vocalized pauses</a:t>
            </a:r>
            <a:r>
              <a:rPr lang="en-US" smtClean="0">
                <a:latin typeface="Comic Sans MS" pitchFamily="66" charset="0"/>
              </a:rPr>
              <a:t>=uh, um, ah.  Know your subject.</a:t>
            </a:r>
          </a:p>
          <a:p>
            <a:pPr eaLnBrk="1" hangingPunct="1"/>
            <a:endParaRPr lang="en-US" smtClean="0">
              <a:latin typeface="Comic Sans MS" pitchFamily="66" charset="0"/>
            </a:endParaRPr>
          </a:p>
          <a:p>
            <a:pPr eaLnBrk="1" hangingPunct="1"/>
            <a:r>
              <a:rPr lang="en-US" u="sng" smtClean="0">
                <a:latin typeface="Comic Sans MS" pitchFamily="66" charset="0"/>
              </a:rPr>
              <a:t>Overuse of stock expressions</a:t>
            </a:r>
            <a:r>
              <a:rPr lang="en-US" smtClean="0">
                <a:latin typeface="Comic Sans MS" pitchFamily="66" charset="0"/>
              </a:rPr>
              <a:t>=OK, like, you know.  Conveys a lack of originality.</a:t>
            </a:r>
          </a:p>
          <a:p>
            <a:pPr eaLnBrk="1" hangingPunct="1"/>
            <a:endParaRPr lang="en-US" smtClean="0">
              <a:latin typeface="Comic Sans MS" pitchFamily="66" charset="0"/>
            </a:endParaRPr>
          </a:p>
          <a:p>
            <a:pPr eaLnBrk="1" hangingPunct="1"/>
            <a:r>
              <a:rPr lang="en-US" u="sng" smtClean="0">
                <a:latin typeface="Comic Sans MS" pitchFamily="66" charset="0"/>
              </a:rPr>
              <a:t>Substandard grammar</a:t>
            </a:r>
          </a:p>
          <a:p>
            <a:pPr eaLnBrk="1" hangingPunct="1"/>
            <a:endParaRPr lang="en-US" u="sng" smtClean="0">
              <a:latin typeface="Comic Sans MS" pitchFamily="66" charset="0"/>
            </a:endParaRPr>
          </a:p>
          <a:p>
            <a:pPr eaLnBrk="1" hangingPunct="1"/>
            <a:r>
              <a:rPr lang="en-US" u="sng" smtClean="0">
                <a:latin typeface="Comic Sans MS" pitchFamily="66" charset="0"/>
              </a:rPr>
              <a:t>Force=</a:t>
            </a:r>
            <a:r>
              <a:rPr lang="en-US" smtClean="0">
                <a:latin typeface="Comic Sans MS" pitchFamily="66" charset="0"/>
              </a:rPr>
              <a:t>variability of volume</a:t>
            </a:r>
          </a:p>
          <a:p>
            <a:pPr eaLnBrk="1" hangingPunct="1"/>
            <a:r>
              <a:rPr lang="en-US" u="sng" smtClean="0">
                <a:latin typeface="Comic Sans MS" pitchFamily="66" charset="0"/>
              </a:rPr>
              <a:t>Pitch</a:t>
            </a:r>
            <a:r>
              <a:rPr lang="en-US" smtClean="0">
                <a:latin typeface="Comic Sans MS" pitchFamily="66" charset="0"/>
              </a:rPr>
              <a:t>=highness or lowness</a:t>
            </a:r>
          </a:p>
          <a:p>
            <a:pPr eaLnBrk="1" hangingPunct="1"/>
            <a:r>
              <a:rPr lang="en-US" u="sng" smtClean="0">
                <a:latin typeface="Comic Sans MS" pitchFamily="66" charset="0"/>
              </a:rPr>
              <a:t>Emphasis</a:t>
            </a:r>
            <a:r>
              <a:rPr lang="en-US" smtClean="0">
                <a:latin typeface="Comic Sans MS" pitchFamily="66" charset="0"/>
              </a:rPr>
              <a:t>=stressing certain phrases or sections</a:t>
            </a:r>
          </a:p>
        </p:txBody>
      </p:sp>
    </p:spTree>
    <p:extLst>
      <p:ext uri="{BB962C8B-B14F-4D97-AF65-F5344CB8AC3E}">
        <p14:creationId xmlns:p14="http://schemas.microsoft.com/office/powerpoint/2010/main" val="267759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C4F551-2A89-40C9-A06A-15DB8B7A0126}" type="slidenum">
              <a:rPr lang="en-US" smtClean="0"/>
              <a:pPr/>
              <a:t>16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8015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6E6CA5D-82F6-4C20-BFC2-81D68F16DB88}" type="slidenum">
              <a:rPr lang="en-US" smtClean="0"/>
              <a:pPr/>
              <a:t>24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460375" indent="-460375" eaLnBrk="1" hangingPunct="1"/>
            <a:r>
              <a:rPr lang="en-US" sz="1800" smtClean="0">
                <a:latin typeface="Arial" charset="0"/>
              </a:rPr>
              <a:t>	</a:t>
            </a:r>
          </a:p>
        </p:txBody>
      </p:sp>
    </p:spTree>
    <p:extLst>
      <p:ext uri="{BB962C8B-B14F-4D97-AF65-F5344CB8AC3E}">
        <p14:creationId xmlns:p14="http://schemas.microsoft.com/office/powerpoint/2010/main" val="4150781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3AD7E9AF-C1C2-4006-8A2A-3029699F3E8D}" type="slidenum">
              <a:rPr lang="en-US" smtClean="0"/>
              <a:pPr>
                <a:defRPr/>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102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02C395-B03E-41FF-AE9B-0D4516B0CADC}" type="slidenum">
              <a:rPr lang="en-US" smtClean="0"/>
              <a:pPr>
                <a:defRPr/>
              </a:pPr>
              <a:t>‹#›</a:t>
            </a:fld>
            <a:endParaRPr lang="en-US"/>
          </a:p>
        </p:txBody>
      </p:sp>
    </p:spTree>
    <p:extLst>
      <p:ext uri="{BB962C8B-B14F-4D97-AF65-F5344CB8AC3E}">
        <p14:creationId xmlns:p14="http://schemas.microsoft.com/office/powerpoint/2010/main" val="386980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02C395-B03E-41FF-AE9B-0D4516B0CADC}" type="slidenum">
              <a:rPr lang="en-US" smtClean="0"/>
              <a:pPr>
                <a:defRPr/>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14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02C395-B03E-41FF-AE9B-0D4516B0CADC}" type="slidenum">
              <a:rPr lang="en-US" smtClean="0"/>
              <a:pPr>
                <a:defRPr/>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75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02C395-B03E-41FF-AE9B-0D4516B0CADC}" type="slidenum">
              <a:rPr lang="en-US" smtClean="0"/>
              <a:pPr>
                <a:defRPr/>
              </a:pPr>
              <a:t>‹#›</a:t>
            </a:fld>
            <a:endParaRPr lang="en-US"/>
          </a:p>
        </p:txBody>
      </p:sp>
    </p:spTree>
    <p:extLst>
      <p:ext uri="{BB962C8B-B14F-4D97-AF65-F5344CB8AC3E}">
        <p14:creationId xmlns:p14="http://schemas.microsoft.com/office/powerpoint/2010/main" val="2818635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02C395-B03E-41FF-AE9B-0D4516B0CADC}" type="slidenum">
              <a:rPr lang="en-US" smtClean="0"/>
              <a:pPr>
                <a:defRPr/>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56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02C395-B03E-41FF-AE9B-0D4516B0CADC}" type="slidenum">
              <a:rPr lang="en-US" smtClean="0"/>
              <a:pPr>
                <a:defRPr/>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65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9B580E-E68F-4D2E-BD5A-73EFCC73C605}" type="slidenum">
              <a:rPr lang="en-US" smtClean="0"/>
              <a:pPr>
                <a:defRPr/>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413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C90FBF-ACAC-4F5D-9285-4AF6B1666404}" type="slidenum">
              <a:rPr lang="en-US" smtClean="0"/>
              <a:pPr>
                <a:defRPr/>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0495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D445D46-CDCD-41AF-811B-E83ADB34EBA8}" type="slidenum">
              <a:rPr lang="en-US"/>
              <a:pPr>
                <a:defRPr/>
              </a:pPr>
              <a:t>‹#›</a:t>
            </a:fld>
            <a:endParaRPr lang="en-US"/>
          </a:p>
        </p:txBody>
      </p:sp>
    </p:spTree>
    <p:extLst>
      <p:ext uri="{BB962C8B-B14F-4D97-AF65-F5344CB8AC3E}">
        <p14:creationId xmlns:p14="http://schemas.microsoft.com/office/powerpoint/2010/main" val="155856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815718-2316-4D3B-8F96-5A21C02DDB93}" type="slidenum">
              <a:rPr lang="en-US" smtClean="0"/>
              <a:pPr>
                <a:defRPr/>
              </a:pPr>
              <a:t>‹#›</a:t>
            </a:fld>
            <a:endParaRPr lang="en-US"/>
          </a:p>
        </p:txBody>
      </p:sp>
    </p:spTree>
    <p:extLst>
      <p:ext uri="{BB962C8B-B14F-4D97-AF65-F5344CB8AC3E}">
        <p14:creationId xmlns:p14="http://schemas.microsoft.com/office/powerpoint/2010/main" val="275863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A48D89-6E6C-4131-A3BB-0D2C7A75EAC8}" type="slidenum">
              <a:rPr lang="en-US" smtClean="0"/>
              <a:pPr>
                <a:defRPr/>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12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E97888-E1CC-4C2E-8A7E-7989561CA3A7}" type="slidenum">
              <a:rPr lang="en-US" smtClean="0"/>
              <a:pPr>
                <a:defRPr/>
              </a:pPr>
              <a:t>‹#›</a:t>
            </a:fld>
            <a:endParaRPr lang="en-US"/>
          </a:p>
        </p:txBody>
      </p:sp>
    </p:spTree>
    <p:extLst>
      <p:ext uri="{BB962C8B-B14F-4D97-AF65-F5344CB8AC3E}">
        <p14:creationId xmlns:p14="http://schemas.microsoft.com/office/powerpoint/2010/main" val="67078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C46FD9-231E-4343-A2C1-B95246F9A9DF}" type="slidenum">
              <a:rPr lang="en-US" smtClean="0"/>
              <a:pPr>
                <a:defRPr/>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725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D1C9121-2F46-4F40-8D45-7DBB9B32F3E2}" type="slidenum">
              <a:rPr lang="en-US" smtClean="0"/>
              <a:pPr>
                <a:defRPr/>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82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A9B6AD-7725-458B-BD7B-DB405FC35E1D}" type="slidenum">
              <a:rPr lang="en-US" smtClean="0"/>
              <a:pPr>
                <a:defRPr/>
              </a:pPr>
              <a:t>‹#›</a:t>
            </a:fld>
            <a:endParaRPr lang="en-US"/>
          </a:p>
        </p:txBody>
      </p:sp>
    </p:spTree>
    <p:extLst>
      <p:ext uri="{BB962C8B-B14F-4D97-AF65-F5344CB8AC3E}">
        <p14:creationId xmlns:p14="http://schemas.microsoft.com/office/powerpoint/2010/main" val="303139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CBF11D-C550-4A48-A5A9-E70213EAA403}" type="slidenum">
              <a:rPr lang="en-US" smtClean="0"/>
              <a:pPr>
                <a:defRPr/>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64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FF010B-C2F9-4EC3-8BE5-D9459A680A2F}" type="slidenum">
              <a:rPr lang="en-US" smtClean="0"/>
              <a:pPr>
                <a:defRPr/>
              </a:pPr>
              <a:t>‹#›</a:t>
            </a:fld>
            <a:endParaRPr lang="en-US"/>
          </a:p>
        </p:txBody>
      </p:sp>
    </p:spTree>
    <p:extLst>
      <p:ext uri="{BB962C8B-B14F-4D97-AF65-F5344CB8AC3E}">
        <p14:creationId xmlns:p14="http://schemas.microsoft.com/office/powerpoint/2010/main" val="226420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B02C395-B03E-41FF-AE9B-0D4516B0CADC}" type="slidenum">
              <a:rPr lang="en-US" smtClean="0"/>
              <a:pPr>
                <a:defRPr/>
              </a:pPr>
              <a:t>‹#›</a:t>
            </a:fld>
            <a:endParaRPr lang="en-US"/>
          </a:p>
        </p:txBody>
      </p:sp>
    </p:spTree>
    <p:extLst>
      <p:ext uri="{BB962C8B-B14F-4D97-AF65-F5344CB8AC3E}">
        <p14:creationId xmlns:p14="http://schemas.microsoft.com/office/powerpoint/2010/main" val="91570037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447800" y="1905000"/>
            <a:ext cx="6324600" cy="1754326"/>
          </a:xfrm>
          <a:prstGeom prst="rect">
            <a:avLst/>
          </a:prstGeom>
          <a:noFill/>
          <a:ln w="9525">
            <a:noFill/>
            <a:miter lim="800000"/>
            <a:headEnd/>
            <a:tailEnd/>
          </a:ln>
        </p:spPr>
        <p:txBody>
          <a:bodyPr>
            <a:spAutoFit/>
          </a:bodyPr>
          <a:lstStyle/>
          <a:p>
            <a:pPr algn="ctr">
              <a:spcBef>
                <a:spcPct val="50000"/>
              </a:spcBef>
            </a:pPr>
            <a:r>
              <a:rPr lang="en-US" sz="5400" dirty="0" smtClean="0">
                <a:solidFill>
                  <a:schemeClr val="tx2"/>
                </a:solidFill>
                <a:latin typeface="+mj-lt"/>
              </a:rPr>
              <a:t>Effective Presentation </a:t>
            </a:r>
            <a:endParaRPr lang="en-US" sz="5400" dirty="0">
              <a:solidFill>
                <a:schemeClr val="tx2"/>
              </a:solidFill>
              <a:latin typeface="+mj-lt"/>
            </a:endParaRPr>
          </a:p>
        </p:txBody>
      </p:sp>
      <p:sp>
        <p:nvSpPr>
          <p:cNvPr id="5123" name="Text Box 2060"/>
          <p:cNvSpPr txBox="1">
            <a:spLocks noChangeArrowheads="1"/>
          </p:cNvSpPr>
          <p:nvPr/>
        </p:nvSpPr>
        <p:spPr bwMode="auto">
          <a:xfrm>
            <a:off x="1828800" y="4495800"/>
            <a:ext cx="5715000" cy="1785104"/>
          </a:xfrm>
          <a:prstGeom prst="rect">
            <a:avLst/>
          </a:prstGeom>
          <a:noFill/>
          <a:ln w="9525">
            <a:noFill/>
            <a:miter lim="800000"/>
            <a:headEnd/>
            <a:tailEnd/>
          </a:ln>
        </p:spPr>
        <p:txBody>
          <a:bodyPr>
            <a:spAutoFit/>
          </a:bodyPr>
          <a:lstStyle/>
          <a:p>
            <a:pPr algn="ctr">
              <a:spcBef>
                <a:spcPct val="50000"/>
              </a:spcBef>
            </a:pPr>
            <a:r>
              <a:rPr lang="en-US" dirty="0" smtClean="0">
                <a:solidFill>
                  <a:schemeClr val="tx2"/>
                </a:solidFill>
                <a:latin typeface="+mj-lt"/>
              </a:rPr>
              <a:t>Ye</a:t>
            </a:r>
            <a:r>
              <a:rPr lang="tr-TR" dirty="0" err="1" smtClean="0">
                <a:solidFill>
                  <a:schemeClr val="tx2"/>
                </a:solidFill>
                <a:latin typeface="+mj-lt"/>
              </a:rPr>
              <a:t>şim</a:t>
            </a:r>
            <a:r>
              <a:rPr lang="tr-TR" dirty="0" smtClean="0">
                <a:solidFill>
                  <a:schemeClr val="tx2"/>
                </a:solidFill>
                <a:latin typeface="+mj-lt"/>
              </a:rPr>
              <a:t> K. Çırak</a:t>
            </a:r>
            <a:r>
              <a:rPr lang="en-US" dirty="0" smtClean="0">
                <a:solidFill>
                  <a:schemeClr val="tx2"/>
                </a:solidFill>
                <a:latin typeface="+mj-lt"/>
              </a:rPr>
              <a:t>,</a:t>
            </a:r>
            <a:r>
              <a:rPr lang="tr-TR" dirty="0">
                <a:solidFill>
                  <a:schemeClr val="tx2"/>
                </a:solidFill>
                <a:latin typeface="+mj-lt"/>
              </a:rPr>
              <a:t/>
            </a:r>
            <a:br>
              <a:rPr lang="tr-TR" dirty="0">
                <a:solidFill>
                  <a:schemeClr val="tx2"/>
                </a:solidFill>
                <a:latin typeface="+mj-lt"/>
              </a:rPr>
            </a:br>
            <a:r>
              <a:rPr lang="tr-TR" dirty="0" smtClean="0">
                <a:solidFill>
                  <a:schemeClr val="tx2"/>
                </a:solidFill>
                <a:latin typeface="+mj-lt"/>
              </a:rPr>
              <a:t>Sen</a:t>
            </a:r>
            <a:r>
              <a:rPr lang="en-US" dirty="0" smtClean="0">
                <a:solidFill>
                  <a:schemeClr val="tx2"/>
                </a:solidFill>
                <a:latin typeface="+mj-lt"/>
              </a:rPr>
              <a:t>.</a:t>
            </a:r>
            <a:r>
              <a:rPr lang="tr-TR" dirty="0" smtClean="0">
                <a:solidFill>
                  <a:schemeClr val="tx2"/>
                </a:solidFill>
                <a:latin typeface="+mj-lt"/>
              </a:rPr>
              <a:t> </a:t>
            </a:r>
            <a:r>
              <a:rPr lang="tr-TR" dirty="0" err="1" smtClean="0">
                <a:solidFill>
                  <a:schemeClr val="tx2"/>
                </a:solidFill>
                <a:latin typeface="+mj-lt"/>
              </a:rPr>
              <a:t>Instructor</a:t>
            </a:r>
            <a:endParaRPr lang="en-US" dirty="0">
              <a:solidFill>
                <a:schemeClr val="tx2"/>
              </a:solidFill>
              <a:latin typeface="+mj-lt"/>
            </a:endParaRPr>
          </a:p>
          <a:p>
            <a:pPr algn="ctr">
              <a:spcBef>
                <a:spcPct val="50000"/>
              </a:spcBef>
            </a:pPr>
            <a:r>
              <a:rPr lang="tr-TR" sz="2000" dirty="0" smtClean="0">
                <a:solidFill>
                  <a:schemeClr val="tx2"/>
                </a:solidFill>
                <a:latin typeface="+mj-lt"/>
              </a:rPr>
              <a:t>SCT</a:t>
            </a:r>
            <a:endParaRPr lang="en-US" sz="2000" dirty="0">
              <a:solidFill>
                <a:schemeClr val="tx2"/>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176865" y="2590800"/>
            <a:ext cx="6798736" cy="3444997"/>
          </a:xfrm>
        </p:spPr>
        <p:txBody>
          <a:bodyPr>
            <a:normAutofit fontScale="92500" lnSpcReduction="10000"/>
          </a:bodyPr>
          <a:lstStyle/>
          <a:p>
            <a:pPr eaLnBrk="1" hangingPunct="1">
              <a:lnSpc>
                <a:spcPct val="90000"/>
              </a:lnSpc>
              <a:buClr>
                <a:srgbClr val="FF0000"/>
              </a:buClr>
            </a:pPr>
            <a:r>
              <a:rPr lang="en-US" sz="4000" dirty="0" smtClean="0">
                <a:solidFill>
                  <a:schemeClr val="tx2"/>
                </a:solidFill>
              </a:rPr>
              <a:t>Check out the room in advance</a:t>
            </a:r>
          </a:p>
          <a:p>
            <a:pPr eaLnBrk="1" hangingPunct="1">
              <a:lnSpc>
                <a:spcPct val="90000"/>
              </a:lnSpc>
              <a:buClr>
                <a:srgbClr val="FF0000"/>
              </a:buClr>
            </a:pPr>
            <a:r>
              <a:rPr lang="en-US" sz="4000" dirty="0" smtClean="0">
                <a:solidFill>
                  <a:schemeClr val="tx2"/>
                </a:solidFill>
              </a:rPr>
              <a:t>Concentrate on the message</a:t>
            </a:r>
          </a:p>
          <a:p>
            <a:pPr eaLnBrk="1" hangingPunct="1">
              <a:lnSpc>
                <a:spcPct val="90000"/>
              </a:lnSpc>
              <a:buClr>
                <a:srgbClr val="FF0000"/>
              </a:buClr>
            </a:pPr>
            <a:r>
              <a:rPr lang="en-US" sz="4000" dirty="0" smtClean="0">
                <a:solidFill>
                  <a:schemeClr val="tx2"/>
                </a:solidFill>
              </a:rPr>
              <a:t>Begin with a slow, well prepared intro; have a confident and clear conclusion</a:t>
            </a:r>
          </a:p>
          <a:p>
            <a:pPr eaLnBrk="1" hangingPunct="1">
              <a:lnSpc>
                <a:spcPct val="90000"/>
              </a:lnSpc>
              <a:buClr>
                <a:srgbClr val="FF0000"/>
              </a:buClr>
            </a:pPr>
            <a:r>
              <a:rPr lang="en-US" sz="4000" dirty="0" smtClean="0">
                <a:solidFill>
                  <a:schemeClr val="tx2"/>
                </a:solidFill>
              </a:rPr>
              <a:t>Be prepared and practice</a:t>
            </a:r>
          </a:p>
          <a:p>
            <a:pPr eaLnBrk="1" hangingPunct="1">
              <a:lnSpc>
                <a:spcPct val="90000"/>
              </a:lnSpc>
              <a:buClr>
                <a:srgbClr val="FF0000"/>
              </a:buClr>
              <a:buFont typeface="Wingdings" pitchFamily="2" charset="2"/>
              <a:buNone/>
            </a:pPr>
            <a:endParaRPr lang="en-US" sz="4400" dirty="0" smtClean="0">
              <a:solidFill>
                <a:schemeClr val="tx2"/>
              </a:solidFill>
            </a:endParaRPr>
          </a:p>
        </p:txBody>
      </p:sp>
      <p:sp>
        <p:nvSpPr>
          <p:cNvPr id="2" name="Rectangle 1"/>
          <p:cNvSpPr/>
          <p:nvPr/>
        </p:nvSpPr>
        <p:spPr>
          <a:xfrm>
            <a:off x="1176865" y="914400"/>
            <a:ext cx="6798736" cy="707886"/>
          </a:xfrm>
          <a:prstGeom prst="rect">
            <a:avLst/>
          </a:prstGeom>
        </p:spPr>
        <p:txBody>
          <a:bodyPr wrap="square">
            <a:spAutoFit/>
          </a:bodyPr>
          <a:lstStyle/>
          <a:p>
            <a:r>
              <a:rPr lang="en-US" dirty="0">
                <a:latin typeface="+mn-lt"/>
              </a:rPr>
              <a:t>Dealing with Podium </a:t>
            </a:r>
            <a:r>
              <a:rPr lang="en-US" dirty="0" smtClean="0">
                <a:latin typeface="+mn-lt"/>
              </a:rPr>
              <a:t>Panic</a:t>
            </a:r>
            <a:r>
              <a:rPr lang="tr-TR" dirty="0" smtClean="0">
                <a:latin typeface="+mn-lt"/>
              </a:rPr>
              <a:t>(2)</a:t>
            </a:r>
            <a:endParaRPr lang="tr-TR"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Text Box 5"/>
          <p:cNvSpPr>
            <a:spLocks noGrp="1" noChangeArrowheads="1"/>
          </p:cNvSpPr>
          <p:nvPr>
            <p:ph type="title"/>
          </p:nvPr>
        </p:nvSpPr>
        <p:spPr>
          <a:xfrm>
            <a:off x="317499" y="990600"/>
            <a:ext cx="8637588" cy="1006475"/>
          </a:xfrm>
          <a:noFill/>
        </p:spPr>
        <p:txBody>
          <a:bodyPr>
            <a:normAutofit/>
          </a:bodyPr>
          <a:lstStyle/>
          <a:p>
            <a:pPr algn="ctr" eaLnBrk="1" hangingPunct="1">
              <a:spcBef>
                <a:spcPct val="50000"/>
              </a:spcBef>
            </a:pPr>
            <a:r>
              <a:rPr lang="en-US" sz="4800" dirty="0" smtClean="0"/>
              <a:t>Eye Contact</a:t>
            </a:r>
          </a:p>
        </p:txBody>
      </p:sp>
      <p:sp>
        <p:nvSpPr>
          <p:cNvPr id="15364" name="Rectangle 4"/>
          <p:cNvSpPr>
            <a:spLocks noGrp="1" noChangeArrowheads="1"/>
          </p:cNvSpPr>
          <p:nvPr>
            <p:ph idx="1"/>
          </p:nvPr>
        </p:nvSpPr>
        <p:spPr>
          <a:xfrm>
            <a:off x="381000" y="2473840"/>
            <a:ext cx="8510587" cy="4383087"/>
          </a:xfrm>
        </p:spPr>
        <p:txBody>
          <a:bodyPr>
            <a:normAutofit/>
          </a:bodyPr>
          <a:lstStyle/>
          <a:p>
            <a:pPr eaLnBrk="1" hangingPunct="1">
              <a:buClr>
                <a:srgbClr val="FF0000"/>
              </a:buClr>
            </a:pPr>
            <a:r>
              <a:rPr lang="en-US" sz="3600" dirty="0" smtClean="0">
                <a:solidFill>
                  <a:schemeClr val="tx2"/>
                </a:solidFill>
              </a:rPr>
              <a:t>Never let them out of your sight.</a:t>
            </a:r>
          </a:p>
          <a:p>
            <a:pPr eaLnBrk="1" hangingPunct="1">
              <a:buClr>
                <a:srgbClr val="FF0000"/>
              </a:buClr>
            </a:pPr>
            <a:r>
              <a:rPr lang="en-US" sz="3600" dirty="0" smtClean="0">
                <a:solidFill>
                  <a:schemeClr val="tx2"/>
                </a:solidFill>
              </a:rPr>
              <a:t>Looking them in the eye makes them feel that they are influencing what you say.</a:t>
            </a:r>
          </a:p>
          <a:p>
            <a:pPr eaLnBrk="1" hangingPunct="1">
              <a:buClr>
                <a:srgbClr val="FF0000"/>
              </a:buClr>
            </a:pPr>
            <a:r>
              <a:rPr lang="en-US" sz="3600" dirty="0" smtClean="0">
                <a:solidFill>
                  <a:schemeClr val="tx2"/>
                </a:solidFill>
              </a:rPr>
              <a:t>Eye contact allows the presentation to approximate conversation—the audience feels much more involved.</a:t>
            </a:r>
          </a:p>
          <a:p>
            <a:pPr eaLnBrk="1" hangingPunct="1">
              <a:buClr>
                <a:srgbClr val="FF0000"/>
              </a:buClr>
            </a:pPr>
            <a:endParaRPr lang="en-US" sz="36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4">
                                            <p:txEl>
                                              <p:pRg st="0" end="0"/>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4">
                                            <p:txEl>
                                              <p:pRg st="1" end="1"/>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4">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a:spLocks noGrp="1" noChangeArrowheads="1"/>
          </p:cNvSpPr>
          <p:nvPr>
            <p:ph type="title"/>
          </p:nvPr>
        </p:nvSpPr>
        <p:spPr>
          <a:xfrm>
            <a:off x="257439" y="762000"/>
            <a:ext cx="8637588" cy="1189038"/>
          </a:xfrm>
          <a:noFill/>
        </p:spPr>
        <p:txBody>
          <a:bodyPr>
            <a:normAutofit/>
          </a:bodyPr>
          <a:lstStyle/>
          <a:p>
            <a:pPr algn="ctr" eaLnBrk="1" hangingPunct="1">
              <a:spcBef>
                <a:spcPct val="50000"/>
              </a:spcBef>
            </a:pPr>
            <a:r>
              <a:rPr lang="en-US" sz="5400" dirty="0" smtClean="0"/>
              <a:t>Body </a:t>
            </a:r>
            <a:r>
              <a:rPr lang="en-US" sz="5400" dirty="0" smtClean="0"/>
              <a:t>Language</a:t>
            </a:r>
            <a:r>
              <a:rPr lang="tr-TR" sz="5400" dirty="0" smtClean="0"/>
              <a:t>(1)</a:t>
            </a:r>
            <a:endParaRPr lang="en-US" sz="5400" dirty="0" smtClean="0"/>
          </a:p>
        </p:txBody>
      </p:sp>
      <p:sp>
        <p:nvSpPr>
          <p:cNvPr id="18435" name="Rectangle 3"/>
          <p:cNvSpPr>
            <a:spLocks noGrp="1" noChangeArrowheads="1"/>
          </p:cNvSpPr>
          <p:nvPr>
            <p:ph idx="1"/>
          </p:nvPr>
        </p:nvSpPr>
        <p:spPr/>
        <p:txBody>
          <a:bodyPr>
            <a:normAutofit fontScale="85000" lnSpcReduction="20000"/>
          </a:bodyPr>
          <a:lstStyle/>
          <a:p>
            <a:pPr eaLnBrk="1" hangingPunct="1">
              <a:lnSpc>
                <a:spcPct val="90000"/>
              </a:lnSpc>
              <a:buClr>
                <a:srgbClr val="FF0000"/>
              </a:buClr>
              <a:buFont typeface="Wingdings" pitchFamily="2" charset="2"/>
              <a:buNone/>
            </a:pPr>
            <a:r>
              <a:rPr lang="tr-TR" sz="4000" b="1" dirty="0" err="1" smtClean="0">
                <a:solidFill>
                  <a:schemeClr val="tx2"/>
                </a:solidFill>
              </a:rPr>
              <a:t>List</a:t>
            </a:r>
            <a:r>
              <a:rPr lang="tr-TR" sz="4000" b="1" dirty="0" smtClean="0">
                <a:solidFill>
                  <a:schemeClr val="tx2"/>
                </a:solidFill>
              </a:rPr>
              <a:t> of </a:t>
            </a:r>
            <a:r>
              <a:rPr lang="en-US" sz="4000" b="1" dirty="0" smtClean="0">
                <a:solidFill>
                  <a:schemeClr val="tx2"/>
                </a:solidFill>
              </a:rPr>
              <a:t>NO’s</a:t>
            </a:r>
          </a:p>
          <a:p>
            <a:pPr eaLnBrk="1" hangingPunct="1">
              <a:lnSpc>
                <a:spcPct val="90000"/>
              </a:lnSpc>
              <a:buClr>
                <a:srgbClr val="FF0000"/>
              </a:buClr>
            </a:pPr>
            <a:r>
              <a:rPr lang="en-US" sz="4000" dirty="0" smtClean="0">
                <a:solidFill>
                  <a:schemeClr val="tx2"/>
                </a:solidFill>
              </a:rPr>
              <a:t>Lean on or grip the podium</a:t>
            </a:r>
          </a:p>
          <a:p>
            <a:pPr eaLnBrk="1" hangingPunct="1">
              <a:lnSpc>
                <a:spcPct val="90000"/>
              </a:lnSpc>
              <a:buClr>
                <a:srgbClr val="FF0000"/>
              </a:buClr>
            </a:pPr>
            <a:r>
              <a:rPr lang="en-US" sz="4000" dirty="0" smtClean="0">
                <a:solidFill>
                  <a:schemeClr val="tx2"/>
                </a:solidFill>
              </a:rPr>
              <a:t>Rock or sway in place</a:t>
            </a:r>
          </a:p>
          <a:p>
            <a:pPr eaLnBrk="1" hangingPunct="1">
              <a:lnSpc>
                <a:spcPct val="90000"/>
              </a:lnSpc>
              <a:buClr>
                <a:srgbClr val="FF0000"/>
              </a:buClr>
            </a:pPr>
            <a:r>
              <a:rPr lang="en-US" sz="4000" dirty="0" smtClean="0">
                <a:solidFill>
                  <a:schemeClr val="tx2"/>
                </a:solidFill>
              </a:rPr>
              <a:t>Stand immobile</a:t>
            </a:r>
          </a:p>
          <a:p>
            <a:pPr eaLnBrk="1" hangingPunct="1">
              <a:lnSpc>
                <a:spcPct val="90000"/>
              </a:lnSpc>
              <a:buClr>
                <a:srgbClr val="FF0000"/>
              </a:buClr>
            </a:pPr>
            <a:r>
              <a:rPr lang="en-US" sz="4000" dirty="0" smtClean="0">
                <a:solidFill>
                  <a:schemeClr val="tx2"/>
                </a:solidFill>
              </a:rPr>
              <a:t>Use a single </a:t>
            </a:r>
            <a:r>
              <a:rPr lang="tr-TR" sz="4000" dirty="0" smtClean="0">
                <a:solidFill>
                  <a:schemeClr val="tx2"/>
                </a:solidFill>
              </a:rPr>
              <a:t>body </a:t>
            </a:r>
            <a:r>
              <a:rPr lang="tr-TR" sz="4000" dirty="0" err="1" smtClean="0">
                <a:solidFill>
                  <a:schemeClr val="tx2"/>
                </a:solidFill>
              </a:rPr>
              <a:t>language</a:t>
            </a:r>
            <a:r>
              <a:rPr lang="en-US" sz="4000" dirty="0" smtClean="0">
                <a:solidFill>
                  <a:schemeClr val="tx2"/>
                </a:solidFill>
              </a:rPr>
              <a:t> repeatedly</a:t>
            </a:r>
          </a:p>
          <a:p>
            <a:pPr eaLnBrk="1" hangingPunct="1">
              <a:lnSpc>
                <a:spcPct val="90000"/>
              </a:lnSpc>
              <a:buClr>
                <a:srgbClr val="FF0000"/>
              </a:buClr>
            </a:pPr>
            <a:r>
              <a:rPr lang="en-US" sz="4000" dirty="0" smtClean="0">
                <a:solidFill>
                  <a:schemeClr val="tx2"/>
                </a:solidFill>
              </a:rPr>
              <a:t>Examine or bite your fingernails</a:t>
            </a:r>
          </a:p>
          <a:p>
            <a:pPr eaLnBrk="1" hangingPunct="1">
              <a:lnSpc>
                <a:spcPct val="90000"/>
              </a:lnSpc>
              <a:buClr>
                <a:srgbClr val="FF0000"/>
              </a:buClr>
            </a:pPr>
            <a:endParaRPr lang="en-US" sz="4000" b="1" dirty="0" smtClean="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a:spLocks noGrp="1" noChangeArrowheads="1"/>
          </p:cNvSpPr>
          <p:nvPr>
            <p:ph type="title"/>
          </p:nvPr>
        </p:nvSpPr>
        <p:spPr>
          <a:xfrm>
            <a:off x="355444" y="533400"/>
            <a:ext cx="8637588" cy="1189038"/>
          </a:xfrm>
          <a:noFill/>
        </p:spPr>
        <p:txBody>
          <a:bodyPr>
            <a:normAutofit/>
          </a:bodyPr>
          <a:lstStyle/>
          <a:p>
            <a:pPr algn="ctr" eaLnBrk="1" hangingPunct="1">
              <a:spcBef>
                <a:spcPct val="50000"/>
              </a:spcBef>
            </a:pPr>
            <a:r>
              <a:rPr lang="en-US" sz="5400" dirty="0" smtClean="0"/>
              <a:t>Body </a:t>
            </a:r>
            <a:r>
              <a:rPr lang="en-US" sz="5400" dirty="0" smtClean="0"/>
              <a:t>Language</a:t>
            </a:r>
            <a:r>
              <a:rPr lang="tr-TR" sz="5400" dirty="0" smtClean="0"/>
              <a:t>(1)</a:t>
            </a:r>
            <a:endParaRPr lang="en-US" sz="5400" dirty="0" smtClean="0"/>
          </a:p>
        </p:txBody>
      </p:sp>
      <p:sp>
        <p:nvSpPr>
          <p:cNvPr id="19459" name="Rectangle 3"/>
          <p:cNvSpPr>
            <a:spLocks noGrp="1" noChangeArrowheads="1"/>
          </p:cNvSpPr>
          <p:nvPr>
            <p:ph idx="1"/>
          </p:nvPr>
        </p:nvSpPr>
        <p:spPr>
          <a:xfrm>
            <a:off x="762000" y="1905000"/>
            <a:ext cx="7977187" cy="4191000"/>
          </a:xfrm>
        </p:spPr>
        <p:txBody>
          <a:bodyPr>
            <a:normAutofit lnSpcReduction="10000"/>
          </a:bodyPr>
          <a:lstStyle/>
          <a:p>
            <a:pPr eaLnBrk="1" hangingPunct="1">
              <a:buClr>
                <a:srgbClr val="FF0000"/>
              </a:buClr>
              <a:buFont typeface="Wingdings" pitchFamily="2" charset="2"/>
              <a:buNone/>
            </a:pPr>
            <a:r>
              <a:rPr lang="tr-TR" sz="3600" b="1" dirty="0" err="1" smtClean="0">
                <a:solidFill>
                  <a:schemeClr val="tx2"/>
                </a:solidFill>
              </a:rPr>
              <a:t>List</a:t>
            </a:r>
            <a:r>
              <a:rPr lang="tr-TR" sz="3600" b="1" dirty="0" smtClean="0">
                <a:solidFill>
                  <a:schemeClr val="tx2"/>
                </a:solidFill>
              </a:rPr>
              <a:t> of </a:t>
            </a:r>
            <a:r>
              <a:rPr lang="en-US" sz="3600" b="1" dirty="0" smtClean="0">
                <a:solidFill>
                  <a:schemeClr val="tx2"/>
                </a:solidFill>
              </a:rPr>
              <a:t>NO’s</a:t>
            </a:r>
          </a:p>
          <a:p>
            <a:pPr eaLnBrk="1" hangingPunct="1">
              <a:buClr>
                <a:srgbClr val="FF0000"/>
              </a:buClr>
            </a:pPr>
            <a:r>
              <a:rPr lang="en-US" sz="3600" dirty="0" smtClean="0">
                <a:solidFill>
                  <a:schemeClr val="tx2"/>
                </a:solidFill>
              </a:rPr>
              <a:t>Cross your arms in front of your chest</a:t>
            </a:r>
          </a:p>
          <a:p>
            <a:pPr eaLnBrk="1" hangingPunct="1">
              <a:buClr>
                <a:srgbClr val="FF0000"/>
              </a:buClr>
            </a:pPr>
            <a:r>
              <a:rPr lang="en-US" sz="3600" dirty="0" smtClean="0">
                <a:solidFill>
                  <a:schemeClr val="tx2"/>
                </a:solidFill>
              </a:rPr>
              <a:t>Use obviously practiced or stilted gestures</a:t>
            </a:r>
          </a:p>
          <a:p>
            <a:pPr eaLnBrk="1" hangingPunct="1">
              <a:buClr>
                <a:srgbClr val="FF0000"/>
              </a:buClr>
            </a:pPr>
            <a:r>
              <a:rPr lang="en-US" sz="3600" dirty="0" smtClean="0">
                <a:solidFill>
                  <a:schemeClr val="tx2"/>
                </a:solidFill>
              </a:rPr>
              <a:t>Chew gum or eat candy</a:t>
            </a:r>
          </a:p>
          <a:p>
            <a:pPr eaLnBrk="1" hangingPunct="1">
              <a:buClr>
                <a:srgbClr val="FF0000"/>
              </a:buClr>
            </a:pPr>
            <a:r>
              <a:rPr lang="en-US" sz="3600" dirty="0" smtClean="0">
                <a:solidFill>
                  <a:schemeClr val="tx2"/>
                </a:solidFill>
              </a:rPr>
              <a:t>Click or tap your pen, pencil or pointer</a:t>
            </a:r>
            <a:endParaRPr lang="tr-TR" sz="3600" dirty="0" smtClean="0">
              <a:solidFill>
                <a:schemeClr val="tx2"/>
              </a:solidFill>
            </a:endParaRPr>
          </a:p>
          <a:p>
            <a:pPr eaLnBrk="1" hangingPunct="1">
              <a:buClr>
                <a:srgbClr val="FF0000"/>
              </a:buClr>
            </a:pPr>
            <a:r>
              <a:rPr lang="tr-TR" sz="3600" dirty="0" err="1" smtClean="0">
                <a:solidFill>
                  <a:schemeClr val="tx2"/>
                </a:solidFill>
              </a:rPr>
              <a:t>Answer</a:t>
            </a:r>
            <a:r>
              <a:rPr lang="tr-TR" sz="3600" dirty="0" smtClean="0">
                <a:solidFill>
                  <a:schemeClr val="tx2"/>
                </a:solidFill>
              </a:rPr>
              <a:t> a mobile </a:t>
            </a:r>
            <a:r>
              <a:rPr lang="tr-TR" sz="3600" dirty="0" smtClean="0">
                <a:solidFill>
                  <a:schemeClr val="tx2"/>
                </a:solidFill>
                <a:sym typeface="Wingdings" pitchFamily="2" charset="2"/>
              </a:rPr>
              <a:t>.</a:t>
            </a:r>
            <a:endParaRPr lang="en-US" sz="3600" dirty="0" smtClean="0">
              <a:solidFill>
                <a:schemeClr val="tx2"/>
              </a:solidFill>
            </a:endParaRPr>
          </a:p>
          <a:p>
            <a:pPr eaLnBrk="1" hangingPunct="1">
              <a:buClr>
                <a:srgbClr val="FF0000"/>
              </a:buClr>
            </a:pPr>
            <a:endParaRPr lang="en-US" sz="3600" b="1" dirty="0" smtClean="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a:spLocks noGrp="1" noChangeArrowheads="1"/>
          </p:cNvSpPr>
          <p:nvPr>
            <p:ph type="title"/>
          </p:nvPr>
        </p:nvSpPr>
        <p:spPr>
          <a:xfrm>
            <a:off x="317500" y="295274"/>
            <a:ext cx="8637588" cy="1457325"/>
          </a:xfrm>
          <a:noFill/>
        </p:spPr>
        <p:txBody>
          <a:bodyPr>
            <a:normAutofit/>
          </a:bodyPr>
          <a:lstStyle/>
          <a:p>
            <a:pPr algn="ctr" eaLnBrk="1" hangingPunct="1">
              <a:spcBef>
                <a:spcPct val="50000"/>
              </a:spcBef>
            </a:pPr>
            <a:r>
              <a:rPr lang="en-US" sz="5400" dirty="0" smtClean="0"/>
              <a:t>Body </a:t>
            </a:r>
            <a:r>
              <a:rPr lang="en-US" sz="5400" dirty="0" smtClean="0"/>
              <a:t>Language</a:t>
            </a:r>
            <a:r>
              <a:rPr lang="tr-TR" sz="5400" dirty="0" smtClean="0"/>
              <a:t>(2)</a:t>
            </a:r>
            <a:endParaRPr lang="en-US" sz="5400" dirty="0" smtClean="0"/>
          </a:p>
        </p:txBody>
      </p:sp>
      <p:sp>
        <p:nvSpPr>
          <p:cNvPr id="20483" name="Rectangle 3"/>
          <p:cNvSpPr>
            <a:spLocks noGrp="1" noChangeArrowheads="1"/>
          </p:cNvSpPr>
          <p:nvPr>
            <p:ph idx="1"/>
          </p:nvPr>
        </p:nvSpPr>
        <p:spPr>
          <a:xfrm>
            <a:off x="609600" y="1905000"/>
            <a:ext cx="8053387" cy="4114800"/>
          </a:xfrm>
        </p:spPr>
        <p:txBody>
          <a:bodyPr>
            <a:normAutofit fontScale="92500" lnSpcReduction="10000"/>
          </a:bodyPr>
          <a:lstStyle/>
          <a:p>
            <a:pPr eaLnBrk="1" hangingPunct="1">
              <a:lnSpc>
                <a:spcPct val="90000"/>
              </a:lnSpc>
              <a:buClr>
                <a:srgbClr val="FF0000"/>
              </a:buClr>
              <a:buFont typeface="Wingdings" pitchFamily="2" charset="2"/>
              <a:buNone/>
            </a:pPr>
            <a:r>
              <a:rPr lang="tr-TR" sz="3600" b="1" dirty="0" err="1" smtClean="0">
                <a:solidFill>
                  <a:schemeClr val="tx2"/>
                </a:solidFill>
              </a:rPr>
              <a:t>List</a:t>
            </a:r>
            <a:r>
              <a:rPr lang="tr-TR" sz="3600" b="1" dirty="0" smtClean="0">
                <a:solidFill>
                  <a:schemeClr val="tx2"/>
                </a:solidFill>
              </a:rPr>
              <a:t> of </a:t>
            </a:r>
            <a:r>
              <a:rPr lang="en-US" sz="3600" b="1" dirty="0" smtClean="0">
                <a:solidFill>
                  <a:schemeClr val="tx2"/>
                </a:solidFill>
              </a:rPr>
              <a:t>NO’s</a:t>
            </a:r>
          </a:p>
          <a:p>
            <a:pPr eaLnBrk="1" hangingPunct="1">
              <a:lnSpc>
                <a:spcPct val="90000"/>
              </a:lnSpc>
              <a:buClr>
                <a:srgbClr val="FF0000"/>
              </a:buClr>
            </a:pPr>
            <a:r>
              <a:rPr lang="en-US" sz="3600" dirty="0" smtClean="0">
                <a:solidFill>
                  <a:schemeClr val="tx2"/>
                </a:solidFill>
              </a:rPr>
              <a:t>Lean into the microphone</a:t>
            </a:r>
          </a:p>
          <a:p>
            <a:pPr eaLnBrk="1" hangingPunct="1">
              <a:lnSpc>
                <a:spcPct val="90000"/>
              </a:lnSpc>
              <a:buClr>
                <a:srgbClr val="FF0000"/>
              </a:buClr>
            </a:pPr>
            <a:r>
              <a:rPr lang="en-US" sz="3600" dirty="0" smtClean="0">
                <a:solidFill>
                  <a:schemeClr val="tx2"/>
                </a:solidFill>
              </a:rPr>
              <a:t>Shuffle your notes unnecessarily</a:t>
            </a:r>
          </a:p>
          <a:p>
            <a:pPr eaLnBrk="1" hangingPunct="1">
              <a:lnSpc>
                <a:spcPct val="90000"/>
              </a:lnSpc>
              <a:buClr>
                <a:srgbClr val="FF0000"/>
              </a:buClr>
            </a:pPr>
            <a:r>
              <a:rPr lang="en-US" sz="3600" dirty="0" smtClean="0">
                <a:solidFill>
                  <a:schemeClr val="tx2"/>
                </a:solidFill>
              </a:rPr>
              <a:t>Tighten your tie or otherwise play with your clothing</a:t>
            </a:r>
          </a:p>
          <a:p>
            <a:pPr eaLnBrk="1" hangingPunct="1">
              <a:lnSpc>
                <a:spcPct val="90000"/>
              </a:lnSpc>
              <a:buClr>
                <a:srgbClr val="FF0000"/>
              </a:buClr>
            </a:pPr>
            <a:r>
              <a:rPr lang="en-US" sz="3600" dirty="0" smtClean="0">
                <a:solidFill>
                  <a:schemeClr val="tx2"/>
                </a:solidFill>
              </a:rPr>
              <a:t>Crack your knuckles</a:t>
            </a:r>
          </a:p>
          <a:p>
            <a:pPr eaLnBrk="1" hangingPunct="1">
              <a:lnSpc>
                <a:spcPct val="90000"/>
              </a:lnSpc>
              <a:buClr>
                <a:srgbClr val="FF0000"/>
              </a:buClr>
            </a:pPr>
            <a:r>
              <a:rPr lang="en-US" sz="3600" dirty="0" smtClean="0">
                <a:solidFill>
                  <a:schemeClr val="tx2"/>
                </a:solidFill>
              </a:rPr>
              <a:t>Jangle change or key in your pocket</a:t>
            </a:r>
          </a:p>
          <a:p>
            <a:pPr eaLnBrk="1" hangingPunct="1">
              <a:lnSpc>
                <a:spcPct val="90000"/>
              </a:lnSpc>
              <a:buClr>
                <a:srgbClr val="FF0000"/>
              </a:buClr>
            </a:pPr>
            <a:endParaRPr lang="en-US" sz="3600" dirty="0" smtClean="0">
              <a:solidFill>
                <a:schemeClr val="tx2"/>
              </a:solidFill>
            </a:endParaRPr>
          </a:p>
          <a:p>
            <a:pPr eaLnBrk="1" hangingPunct="1">
              <a:lnSpc>
                <a:spcPct val="90000"/>
              </a:lnSpc>
              <a:buClr>
                <a:srgbClr val="FF0000"/>
              </a:buClr>
            </a:pPr>
            <a:endParaRPr lang="en-US" sz="3600" dirty="0" smtClean="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71226" y="630618"/>
            <a:ext cx="5486400" cy="1189038"/>
          </a:xfrm>
          <a:prstGeom prst="rect">
            <a:avLst/>
          </a:prstGeom>
          <a:noFill/>
          <a:ln w="9525">
            <a:noFill/>
            <a:miter lim="800000"/>
            <a:headEnd/>
            <a:tailEnd/>
          </a:ln>
        </p:spPr>
        <p:txBody>
          <a:bodyPr>
            <a:spAutoFit/>
          </a:bodyPr>
          <a:lstStyle/>
          <a:p>
            <a:pPr algn="ctr">
              <a:spcBef>
                <a:spcPct val="50000"/>
              </a:spcBef>
            </a:pPr>
            <a:r>
              <a:rPr lang="en-US" sz="7200" dirty="0">
                <a:solidFill>
                  <a:schemeClr val="tx2"/>
                </a:solidFill>
                <a:latin typeface="+mn-lt"/>
              </a:rPr>
              <a:t>Voice</a:t>
            </a:r>
          </a:p>
        </p:txBody>
      </p:sp>
      <p:sp>
        <p:nvSpPr>
          <p:cNvPr id="45059" name="Rectangle 3"/>
          <p:cNvSpPr>
            <a:spLocks noGrp="1" noChangeArrowheads="1"/>
          </p:cNvSpPr>
          <p:nvPr>
            <p:ph sz="half" idx="1"/>
          </p:nvPr>
        </p:nvSpPr>
        <p:spPr/>
        <p:txBody>
          <a:bodyPr>
            <a:noAutofit/>
          </a:bodyPr>
          <a:lstStyle/>
          <a:p>
            <a:pPr>
              <a:lnSpc>
                <a:spcPct val="90000"/>
              </a:lnSpc>
              <a:buClr>
                <a:srgbClr val="FF0000"/>
              </a:buClr>
            </a:pPr>
            <a:r>
              <a:rPr lang="en-US" sz="3000" dirty="0" smtClean="0">
                <a:solidFill>
                  <a:schemeClr val="tx2"/>
                </a:solidFill>
              </a:rPr>
              <a:t>Voice Intelligibility</a:t>
            </a:r>
          </a:p>
          <a:p>
            <a:pPr>
              <a:lnSpc>
                <a:spcPct val="90000"/>
              </a:lnSpc>
              <a:buClr>
                <a:srgbClr val="FF0000"/>
              </a:buClr>
            </a:pPr>
            <a:r>
              <a:rPr lang="en-US" sz="3000" dirty="0" smtClean="0">
                <a:solidFill>
                  <a:schemeClr val="tx2"/>
                </a:solidFill>
              </a:rPr>
              <a:t>Articulation</a:t>
            </a:r>
          </a:p>
          <a:p>
            <a:pPr>
              <a:lnSpc>
                <a:spcPct val="90000"/>
              </a:lnSpc>
              <a:buClr>
                <a:srgbClr val="FF0000"/>
              </a:buClr>
            </a:pPr>
            <a:r>
              <a:rPr lang="en-US" sz="3000" dirty="0" smtClean="0">
                <a:solidFill>
                  <a:schemeClr val="tx2"/>
                </a:solidFill>
              </a:rPr>
              <a:t>Pronunciation</a:t>
            </a:r>
          </a:p>
          <a:p>
            <a:pPr>
              <a:lnSpc>
                <a:spcPct val="90000"/>
              </a:lnSpc>
              <a:buClr>
                <a:srgbClr val="FF0000"/>
              </a:buClr>
            </a:pPr>
            <a:r>
              <a:rPr lang="en-US" sz="3000" dirty="0" smtClean="0">
                <a:solidFill>
                  <a:schemeClr val="tx2"/>
                </a:solidFill>
              </a:rPr>
              <a:t>Vocalized pauses</a:t>
            </a:r>
          </a:p>
          <a:p>
            <a:pPr>
              <a:lnSpc>
                <a:spcPct val="90000"/>
              </a:lnSpc>
              <a:buClr>
                <a:srgbClr val="FF0000"/>
              </a:buClr>
            </a:pPr>
            <a:r>
              <a:rPr lang="en-US" sz="3000" dirty="0" smtClean="0">
                <a:solidFill>
                  <a:schemeClr val="tx2"/>
                </a:solidFill>
              </a:rPr>
              <a:t>Substandard grammar</a:t>
            </a:r>
          </a:p>
        </p:txBody>
      </p:sp>
      <p:sp>
        <p:nvSpPr>
          <p:cNvPr id="45060" name="Rectangle 4"/>
          <p:cNvSpPr>
            <a:spLocks noGrp="1" noChangeArrowheads="1"/>
          </p:cNvSpPr>
          <p:nvPr>
            <p:ph sz="half" idx="2"/>
          </p:nvPr>
        </p:nvSpPr>
        <p:spPr>
          <a:xfrm>
            <a:off x="4520865" y="2490903"/>
            <a:ext cx="4029075" cy="4114800"/>
          </a:xfrm>
        </p:spPr>
        <p:txBody>
          <a:bodyPr>
            <a:normAutofit/>
          </a:bodyPr>
          <a:lstStyle/>
          <a:p>
            <a:pPr eaLnBrk="1" hangingPunct="1">
              <a:buClr>
                <a:srgbClr val="FF0000"/>
              </a:buClr>
            </a:pPr>
            <a:r>
              <a:rPr lang="en-US" sz="3000" dirty="0" smtClean="0">
                <a:solidFill>
                  <a:schemeClr val="tx2"/>
                </a:solidFill>
              </a:rPr>
              <a:t>Voice Variability</a:t>
            </a:r>
          </a:p>
          <a:p>
            <a:pPr>
              <a:buClr>
                <a:srgbClr val="FF0000"/>
              </a:buClr>
            </a:pPr>
            <a:r>
              <a:rPr lang="en-US" sz="3000" dirty="0" smtClean="0">
                <a:solidFill>
                  <a:schemeClr val="tx2"/>
                </a:solidFill>
              </a:rPr>
              <a:t>Rate of speech</a:t>
            </a:r>
          </a:p>
          <a:p>
            <a:pPr>
              <a:buClr>
                <a:srgbClr val="FF0000"/>
              </a:buClr>
            </a:pPr>
            <a:r>
              <a:rPr lang="en-US" sz="3000" dirty="0" smtClean="0">
                <a:solidFill>
                  <a:schemeClr val="tx2"/>
                </a:solidFill>
              </a:rPr>
              <a:t>Volume</a:t>
            </a:r>
          </a:p>
          <a:p>
            <a:pPr>
              <a:buClr>
                <a:srgbClr val="FF0000"/>
              </a:buClr>
            </a:pPr>
            <a:r>
              <a:rPr lang="en-US" sz="3000" dirty="0" smtClean="0">
                <a:solidFill>
                  <a:schemeClr val="tx2"/>
                </a:solidFill>
              </a:rPr>
              <a:t>Pitch or tone</a:t>
            </a:r>
          </a:p>
          <a:p>
            <a:pPr>
              <a:buClr>
                <a:srgbClr val="FF0000"/>
              </a:buClr>
            </a:pPr>
            <a:r>
              <a:rPr lang="en-US" sz="3000" dirty="0" smtClean="0">
                <a:solidFill>
                  <a:schemeClr val="tx2"/>
                </a:solidFill>
              </a:rPr>
              <a:t>Emphasis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0" end="0"/>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1" end="1"/>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2" end="2"/>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3" end="3"/>
                                            </p:txEl>
                                          </p:spTgt>
                                        </p:tgtEl>
                                        <p:attrNameLst>
                                          <p:attrName>ppt_c</p:attrName>
                                        </p:attrNameLst>
                                      </p:cBhvr>
                                      <p:to>
                                        <a:schemeClr val="tx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4" end="4"/>
                                            </p:txEl>
                                          </p:spTgt>
                                        </p:tgtEl>
                                        <p:attrNameLst>
                                          <p:attrName>ppt_c</p:attrName>
                                        </p:attrNameLst>
                                      </p:cBhvr>
                                      <p:to>
                                        <a:schemeClr val="tx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5060">
                                            <p:txEl>
                                              <p:pRg st="0" end="0"/>
                                            </p:txEl>
                                          </p:spTgt>
                                        </p:tgtEl>
                                        <p:attrNameLst>
                                          <p:attrName>style.visibility</p:attrName>
                                        </p:attrNameLst>
                                      </p:cBhvr>
                                      <p:to>
                                        <p:strVal val="visible"/>
                                      </p:to>
                                    </p:set>
                                    <p:anim calcmode="lin" valueType="num">
                                      <p:cBhvr additive="base">
                                        <p:cTn id="37" dur="500" fill="hold"/>
                                        <p:tgtEl>
                                          <p:spTgt spid="45060">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506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60">
                                            <p:txEl>
                                              <p:pRg st="0" end="0"/>
                                            </p:txEl>
                                          </p:spTgt>
                                        </p:tgtEl>
                                        <p:attrNameLst>
                                          <p:attrName>ppt_c</p:attrName>
                                        </p:attrNameLst>
                                      </p:cBhvr>
                                      <p:to>
                                        <a:schemeClr val="tx1"/>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5060">
                                            <p:txEl>
                                              <p:pRg st="1" end="1"/>
                                            </p:txEl>
                                          </p:spTgt>
                                        </p:tgtEl>
                                        <p:attrNameLst>
                                          <p:attrName>style.visibility</p:attrName>
                                        </p:attrNameLst>
                                      </p:cBhvr>
                                      <p:to>
                                        <p:strVal val="visible"/>
                                      </p:to>
                                    </p:set>
                                    <p:anim calcmode="lin" valueType="num">
                                      <p:cBhvr additive="base">
                                        <p:cTn id="43" dur="500" fill="hold"/>
                                        <p:tgtEl>
                                          <p:spTgt spid="45060">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5060">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60">
                                            <p:txEl>
                                              <p:pRg st="1" end="1"/>
                                            </p:txEl>
                                          </p:spTgt>
                                        </p:tgtEl>
                                        <p:attrNameLst>
                                          <p:attrName>ppt_c</p:attrName>
                                        </p:attrNameLst>
                                      </p:cBhvr>
                                      <p:to>
                                        <a:schemeClr val="tx1"/>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5060">
                                            <p:txEl>
                                              <p:pRg st="2" end="2"/>
                                            </p:txEl>
                                          </p:spTgt>
                                        </p:tgtEl>
                                        <p:attrNameLst>
                                          <p:attrName>style.visibility</p:attrName>
                                        </p:attrNameLst>
                                      </p:cBhvr>
                                      <p:to>
                                        <p:strVal val="visible"/>
                                      </p:to>
                                    </p:set>
                                    <p:anim calcmode="lin" valueType="num">
                                      <p:cBhvr additive="base">
                                        <p:cTn id="49" dur="500" fill="hold"/>
                                        <p:tgtEl>
                                          <p:spTgt spid="45060">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5060">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60">
                                            <p:txEl>
                                              <p:pRg st="2" end="2"/>
                                            </p:txEl>
                                          </p:spTgt>
                                        </p:tgtEl>
                                        <p:attrNameLst>
                                          <p:attrName>ppt_c</p:attrName>
                                        </p:attrNameLst>
                                      </p:cBhvr>
                                      <p:to>
                                        <a:schemeClr val="tx1"/>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5060">
                                            <p:txEl>
                                              <p:pRg st="3" end="3"/>
                                            </p:txEl>
                                          </p:spTgt>
                                        </p:tgtEl>
                                        <p:attrNameLst>
                                          <p:attrName>style.visibility</p:attrName>
                                        </p:attrNameLst>
                                      </p:cBhvr>
                                      <p:to>
                                        <p:strVal val="visible"/>
                                      </p:to>
                                    </p:set>
                                    <p:anim calcmode="lin" valueType="num">
                                      <p:cBhvr additive="base">
                                        <p:cTn id="55" dur="500" fill="hold"/>
                                        <p:tgtEl>
                                          <p:spTgt spid="45060">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5060">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60">
                                            <p:txEl>
                                              <p:pRg st="3" end="3"/>
                                            </p:txEl>
                                          </p:spTgt>
                                        </p:tgtEl>
                                        <p:attrNameLst>
                                          <p:attrName>ppt_c</p:attrName>
                                        </p:attrNameLst>
                                      </p:cBhvr>
                                      <p:to>
                                        <a:schemeClr val="tx1"/>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5060">
                                            <p:txEl>
                                              <p:pRg st="4" end="4"/>
                                            </p:txEl>
                                          </p:spTgt>
                                        </p:tgtEl>
                                        <p:attrNameLst>
                                          <p:attrName>style.visibility</p:attrName>
                                        </p:attrNameLst>
                                      </p:cBhvr>
                                      <p:to>
                                        <p:strVal val="visible"/>
                                      </p:to>
                                    </p:set>
                                    <p:anim calcmode="lin" valueType="num">
                                      <p:cBhvr additive="base">
                                        <p:cTn id="61" dur="500" fill="hold"/>
                                        <p:tgtEl>
                                          <p:spTgt spid="45060">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5060">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60">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P spid="45060"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17500" y="477838"/>
            <a:ext cx="8637588" cy="1006475"/>
          </a:xfrm>
        </p:spPr>
        <p:txBody>
          <a:bodyPr>
            <a:normAutofit/>
          </a:bodyPr>
          <a:lstStyle/>
          <a:p>
            <a:pPr algn="ctr" eaLnBrk="1" hangingPunct="1"/>
            <a:r>
              <a:rPr lang="en-US" sz="5400" dirty="0" smtClean="0"/>
              <a:t>Preparing Content</a:t>
            </a:r>
          </a:p>
        </p:txBody>
      </p:sp>
      <p:sp>
        <p:nvSpPr>
          <p:cNvPr id="22531" name="Rectangle 3"/>
          <p:cNvSpPr>
            <a:spLocks noGrp="1" noChangeArrowheads="1"/>
          </p:cNvSpPr>
          <p:nvPr>
            <p:ph idx="1"/>
          </p:nvPr>
        </p:nvSpPr>
        <p:spPr>
          <a:xfrm>
            <a:off x="304800" y="2743200"/>
            <a:ext cx="8610600" cy="4114800"/>
          </a:xfrm>
        </p:spPr>
        <p:txBody>
          <a:bodyPr/>
          <a:lstStyle/>
          <a:p>
            <a:pPr eaLnBrk="1" hangingPunct="1">
              <a:buClr>
                <a:srgbClr val="FF0000"/>
              </a:buClr>
            </a:pPr>
            <a:r>
              <a:rPr lang="en-US" sz="4000" dirty="0" smtClean="0">
                <a:solidFill>
                  <a:schemeClr val="tx2"/>
                </a:solidFill>
              </a:rPr>
              <a:t>Analyze your </a:t>
            </a:r>
            <a:r>
              <a:rPr lang="en-US" sz="4000" b="1" dirty="0" smtClean="0">
                <a:solidFill>
                  <a:schemeClr val="tx2"/>
                </a:solidFill>
              </a:rPr>
              <a:t>AUDIENCE</a:t>
            </a:r>
            <a:r>
              <a:rPr lang="en-US" sz="4000" dirty="0" smtClean="0">
                <a:solidFill>
                  <a:schemeClr val="tx2"/>
                </a:solidFill>
              </a:rPr>
              <a:t>.</a:t>
            </a:r>
          </a:p>
          <a:p>
            <a:pPr eaLnBrk="1" hangingPunct="1">
              <a:buClr>
                <a:srgbClr val="FF0000"/>
              </a:buClr>
            </a:pPr>
            <a:r>
              <a:rPr lang="en-US" sz="4000" dirty="0" smtClean="0">
                <a:solidFill>
                  <a:schemeClr val="tx2"/>
                </a:solidFill>
              </a:rPr>
              <a:t>Define what </a:t>
            </a:r>
            <a:r>
              <a:rPr lang="en-US" sz="4000" b="1" dirty="0" smtClean="0">
                <a:solidFill>
                  <a:schemeClr val="tx2"/>
                </a:solidFill>
              </a:rPr>
              <a:t>ACTION</a:t>
            </a:r>
            <a:r>
              <a:rPr lang="en-US" sz="4000" dirty="0" smtClean="0">
                <a:solidFill>
                  <a:schemeClr val="tx2"/>
                </a:solidFill>
              </a:rPr>
              <a:t> you want them to take.</a:t>
            </a:r>
          </a:p>
          <a:p>
            <a:pPr eaLnBrk="1" hangingPunct="1">
              <a:buClr>
                <a:srgbClr val="FF0000"/>
              </a:buClr>
            </a:pPr>
            <a:r>
              <a:rPr lang="en-US" sz="4000" dirty="0" smtClean="0">
                <a:solidFill>
                  <a:schemeClr val="tx2"/>
                </a:solidFill>
              </a:rPr>
              <a:t>Arrange your </a:t>
            </a:r>
            <a:r>
              <a:rPr lang="en-US" sz="4000" b="1" dirty="0" smtClean="0">
                <a:solidFill>
                  <a:schemeClr val="tx2"/>
                </a:solidFill>
              </a:rPr>
              <a:t>ARGUMENT</a:t>
            </a:r>
            <a:r>
              <a:rPr lang="en-US" sz="4000" dirty="0" smtClean="0">
                <a:solidFill>
                  <a:schemeClr val="tx2"/>
                </a:solidFill>
              </a:rPr>
              <a:t> to move them.</a:t>
            </a:r>
          </a:p>
        </p:txBody>
      </p:sp>
      <p:sp>
        <p:nvSpPr>
          <p:cNvPr id="22532" name="Text Box 4"/>
          <p:cNvSpPr txBox="1">
            <a:spLocks noChangeArrowheads="1"/>
          </p:cNvSpPr>
          <p:nvPr/>
        </p:nvSpPr>
        <p:spPr bwMode="auto">
          <a:xfrm>
            <a:off x="2514600" y="1295400"/>
            <a:ext cx="4419600" cy="1006475"/>
          </a:xfrm>
          <a:prstGeom prst="rect">
            <a:avLst/>
          </a:prstGeom>
          <a:noFill/>
          <a:ln w="9525">
            <a:noFill/>
            <a:miter lim="800000"/>
            <a:headEnd/>
            <a:tailEnd/>
          </a:ln>
        </p:spPr>
        <p:txBody>
          <a:bodyPr>
            <a:spAutoFit/>
          </a:bodyPr>
          <a:lstStyle/>
          <a:p>
            <a:pPr algn="ctr">
              <a:spcBef>
                <a:spcPct val="50000"/>
              </a:spcBef>
            </a:pPr>
            <a:r>
              <a:rPr lang="en-US" sz="6000" dirty="0">
                <a:solidFill>
                  <a:schemeClr val="tx2"/>
                </a:solidFill>
                <a:latin typeface="+mn-lt"/>
              </a:rPr>
              <a:t>3 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8613" y="838200"/>
            <a:ext cx="8637588" cy="914400"/>
          </a:xfrm>
        </p:spPr>
        <p:txBody>
          <a:bodyPr/>
          <a:lstStyle/>
          <a:p>
            <a:pPr algn="ctr" eaLnBrk="1" hangingPunct="1"/>
            <a:r>
              <a:rPr lang="en-US" sz="5400" dirty="0" smtClean="0"/>
              <a:t>Analyze Your </a:t>
            </a:r>
            <a:r>
              <a:rPr lang="en-US" sz="5400" u="sng" dirty="0" smtClean="0"/>
              <a:t>Audience</a:t>
            </a:r>
          </a:p>
        </p:txBody>
      </p:sp>
      <p:sp>
        <p:nvSpPr>
          <p:cNvPr id="23555" name="Rectangle 3"/>
          <p:cNvSpPr>
            <a:spLocks noGrp="1" noChangeArrowheads="1"/>
          </p:cNvSpPr>
          <p:nvPr>
            <p:ph idx="1"/>
          </p:nvPr>
        </p:nvSpPr>
        <p:spPr>
          <a:xfrm>
            <a:off x="914400" y="2286000"/>
            <a:ext cx="7772400" cy="4114800"/>
          </a:xfrm>
        </p:spPr>
        <p:txBody>
          <a:bodyPr/>
          <a:lstStyle/>
          <a:p>
            <a:pPr eaLnBrk="1" hangingPunct="1">
              <a:buClr>
                <a:srgbClr val="FF0000"/>
              </a:buClr>
            </a:pPr>
            <a:r>
              <a:rPr lang="en-US" sz="3600" dirty="0" smtClean="0">
                <a:solidFill>
                  <a:schemeClr val="tx2"/>
                </a:solidFill>
              </a:rPr>
              <a:t>What are their names, titles, backgrounds, reasons for attending, </a:t>
            </a:r>
            <a:r>
              <a:rPr lang="en-US" sz="3600" dirty="0" err="1" smtClean="0">
                <a:solidFill>
                  <a:schemeClr val="tx2"/>
                </a:solidFill>
              </a:rPr>
              <a:t>etc</a:t>
            </a:r>
            <a:r>
              <a:rPr lang="en-US" sz="3600" dirty="0" smtClean="0">
                <a:solidFill>
                  <a:schemeClr val="tx2"/>
                </a:solidFill>
              </a:rPr>
              <a:t>…?</a:t>
            </a:r>
          </a:p>
          <a:p>
            <a:pPr eaLnBrk="1" hangingPunct="1">
              <a:buClr>
                <a:srgbClr val="FF0000"/>
              </a:buClr>
            </a:pPr>
            <a:r>
              <a:rPr lang="en-US" sz="3600" dirty="0" smtClean="0">
                <a:solidFill>
                  <a:schemeClr val="tx2"/>
                </a:solidFill>
              </a:rPr>
              <a:t>What are their big concerns?</a:t>
            </a:r>
          </a:p>
          <a:p>
            <a:pPr eaLnBrk="1" hangingPunct="1">
              <a:buClr>
                <a:srgbClr val="FF0000"/>
              </a:buClr>
            </a:pPr>
            <a:r>
              <a:rPr lang="en-US" sz="3600" dirty="0" smtClean="0">
                <a:solidFill>
                  <a:schemeClr val="tx2"/>
                </a:solidFill>
              </a:rPr>
              <a:t>What are their objectives, fears, hot buttons, and attitudes?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17500" y="569913"/>
            <a:ext cx="8637588" cy="914400"/>
          </a:xfrm>
        </p:spPr>
        <p:txBody>
          <a:bodyPr/>
          <a:lstStyle/>
          <a:p>
            <a:pPr algn="ctr" eaLnBrk="1" hangingPunct="1"/>
            <a:r>
              <a:rPr lang="en-US" sz="5400" smtClean="0"/>
              <a:t>Analyze Your </a:t>
            </a:r>
            <a:r>
              <a:rPr lang="en-US" sz="5400" u="sng" smtClean="0"/>
              <a:t>Audience</a:t>
            </a:r>
          </a:p>
        </p:txBody>
      </p:sp>
      <p:sp>
        <p:nvSpPr>
          <p:cNvPr id="24579" name="Rectangle 3"/>
          <p:cNvSpPr>
            <a:spLocks noGrp="1" noChangeArrowheads="1"/>
          </p:cNvSpPr>
          <p:nvPr>
            <p:ph idx="1"/>
          </p:nvPr>
        </p:nvSpPr>
        <p:spPr>
          <a:xfrm>
            <a:off x="609600" y="1828800"/>
            <a:ext cx="7977188" cy="4306888"/>
          </a:xfrm>
        </p:spPr>
        <p:txBody>
          <a:bodyPr>
            <a:normAutofit/>
          </a:bodyPr>
          <a:lstStyle/>
          <a:p>
            <a:pPr eaLnBrk="1" hangingPunct="1">
              <a:lnSpc>
                <a:spcPct val="90000"/>
              </a:lnSpc>
              <a:buClr>
                <a:srgbClr val="FF0000"/>
              </a:buClr>
            </a:pPr>
            <a:r>
              <a:rPr lang="en-US" sz="4000" smtClean="0">
                <a:solidFill>
                  <a:schemeClr val="tx2"/>
                </a:solidFill>
              </a:rPr>
              <a:t>What is their perception of you and your institution?</a:t>
            </a:r>
          </a:p>
          <a:p>
            <a:pPr eaLnBrk="1" hangingPunct="1">
              <a:lnSpc>
                <a:spcPct val="90000"/>
              </a:lnSpc>
              <a:buClr>
                <a:srgbClr val="FF0000"/>
              </a:buClr>
            </a:pPr>
            <a:r>
              <a:rPr lang="en-US" sz="4000" smtClean="0">
                <a:solidFill>
                  <a:schemeClr val="tx2"/>
                </a:solidFill>
              </a:rPr>
              <a:t>What are their questions likely to be?</a:t>
            </a:r>
          </a:p>
          <a:p>
            <a:pPr eaLnBrk="1" hangingPunct="1">
              <a:lnSpc>
                <a:spcPct val="90000"/>
              </a:lnSpc>
              <a:buClr>
                <a:srgbClr val="FF0000"/>
              </a:buClr>
            </a:pPr>
            <a:r>
              <a:rPr lang="en-US" sz="4000" smtClean="0">
                <a:solidFill>
                  <a:schemeClr val="tx2"/>
                </a:solidFill>
              </a:rPr>
              <a:t>What is personally at stake for them?</a:t>
            </a:r>
          </a:p>
          <a:p>
            <a:pPr eaLnBrk="1" hangingPunct="1">
              <a:lnSpc>
                <a:spcPct val="90000"/>
              </a:lnSpc>
              <a:buClr>
                <a:srgbClr val="FF0000"/>
              </a:buClr>
            </a:pPr>
            <a:r>
              <a:rPr lang="en-US" sz="4000" smtClean="0">
                <a:solidFill>
                  <a:schemeClr val="tx2"/>
                </a:solidFill>
              </a:rPr>
              <a:t>How much detail do they need?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7500" y="569913"/>
            <a:ext cx="8637588" cy="914400"/>
          </a:xfrm>
        </p:spPr>
        <p:txBody>
          <a:bodyPr/>
          <a:lstStyle/>
          <a:p>
            <a:pPr algn="ctr" eaLnBrk="1" hangingPunct="1"/>
            <a:r>
              <a:rPr lang="en-US" sz="5400" smtClean="0"/>
              <a:t>Define What </a:t>
            </a:r>
            <a:r>
              <a:rPr lang="en-US" sz="5400" u="sng" smtClean="0"/>
              <a:t>Action</a:t>
            </a:r>
          </a:p>
        </p:txBody>
      </p:sp>
      <p:sp>
        <p:nvSpPr>
          <p:cNvPr id="25603" name="Rectangle 3"/>
          <p:cNvSpPr>
            <a:spLocks noGrp="1" noChangeArrowheads="1"/>
          </p:cNvSpPr>
          <p:nvPr>
            <p:ph idx="1"/>
          </p:nvPr>
        </p:nvSpPr>
        <p:spPr>
          <a:xfrm>
            <a:off x="328613" y="1941513"/>
            <a:ext cx="8358187" cy="4114800"/>
          </a:xfrm>
        </p:spPr>
        <p:txBody>
          <a:bodyPr>
            <a:normAutofit/>
          </a:bodyPr>
          <a:lstStyle/>
          <a:p>
            <a:pPr eaLnBrk="1" hangingPunct="1">
              <a:buClr>
                <a:srgbClr val="FF0000"/>
              </a:buClr>
            </a:pPr>
            <a:r>
              <a:rPr lang="en-US" sz="4000" smtClean="0">
                <a:solidFill>
                  <a:schemeClr val="tx2"/>
                </a:solidFill>
              </a:rPr>
              <a:t>What action do you want the audience to take?</a:t>
            </a:r>
          </a:p>
          <a:p>
            <a:pPr eaLnBrk="1" hangingPunct="1">
              <a:buClr>
                <a:srgbClr val="FF0000"/>
              </a:buClr>
            </a:pPr>
            <a:r>
              <a:rPr lang="en-US" sz="4000" smtClean="0">
                <a:solidFill>
                  <a:schemeClr val="tx2"/>
                </a:solidFill>
              </a:rPr>
              <a:t>Define it in terms of the audience.</a:t>
            </a:r>
          </a:p>
          <a:p>
            <a:pPr eaLnBrk="1" hangingPunct="1">
              <a:buClr>
                <a:srgbClr val="FF0000"/>
              </a:buClr>
            </a:pPr>
            <a:r>
              <a:rPr lang="en-US" sz="4000" smtClean="0">
                <a:solidFill>
                  <a:schemeClr val="tx2"/>
                </a:solidFill>
              </a:rPr>
              <a:t>What will they feel, believe, and do after hearing your talk?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tr-TR" sz="2800" dirty="0" smtClean="0">
              <a:latin typeface="Times New Roman" pitchFamily="18" charset="0"/>
            </a:endParaRPr>
          </a:p>
          <a:p>
            <a:pPr algn="ctr">
              <a:buNone/>
            </a:pPr>
            <a:r>
              <a:rPr lang="en-US" sz="2800" b="1" dirty="0" smtClean="0">
                <a:solidFill>
                  <a:schemeClr val="accent1">
                    <a:lumMod val="60000"/>
                    <a:lumOff val="40000"/>
                  </a:schemeClr>
                </a:solidFill>
              </a:rPr>
              <a:t>Many speakers lack the skills and confidence to make </a:t>
            </a:r>
            <a:r>
              <a:rPr lang="en-US" sz="2800" b="1" dirty="0" err="1" smtClean="0">
                <a:solidFill>
                  <a:schemeClr val="accent1">
                    <a:lumMod val="60000"/>
                    <a:lumOff val="40000"/>
                  </a:schemeClr>
                </a:solidFill>
              </a:rPr>
              <a:t>effetive</a:t>
            </a:r>
            <a:r>
              <a:rPr lang="en-US" sz="2800" b="1" dirty="0" smtClean="0">
                <a:solidFill>
                  <a:schemeClr val="accent1">
                    <a:lumMod val="60000"/>
                    <a:lumOff val="40000"/>
                  </a:schemeClr>
                </a:solidFill>
              </a:rPr>
              <a:t> </a:t>
            </a:r>
            <a:r>
              <a:rPr lang="en-US" sz="2800" b="1" dirty="0" smtClean="0">
                <a:solidFill>
                  <a:schemeClr val="accent1">
                    <a:lumMod val="60000"/>
                    <a:lumOff val="40000"/>
                  </a:schemeClr>
                </a:solidFill>
              </a:rPr>
              <a:t>presentations.  We have all been victims of speakers who put us to sleep.</a:t>
            </a:r>
            <a:endParaRPr lang="en-US" b="1" dirty="0">
              <a:solidFill>
                <a:schemeClr val="accent1">
                  <a:lumMod val="60000"/>
                  <a:lumOff val="4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7439" y="762000"/>
            <a:ext cx="8637588" cy="914400"/>
          </a:xfrm>
        </p:spPr>
        <p:txBody>
          <a:bodyPr>
            <a:normAutofit/>
          </a:bodyPr>
          <a:lstStyle/>
          <a:p>
            <a:pPr algn="ctr" eaLnBrk="1" hangingPunct="1"/>
            <a:r>
              <a:rPr lang="en-US" sz="5400" dirty="0" smtClean="0"/>
              <a:t>Arranging Your </a:t>
            </a:r>
            <a:r>
              <a:rPr lang="en-US" sz="5400" u="sng" dirty="0" smtClean="0"/>
              <a:t>Argument</a:t>
            </a:r>
          </a:p>
        </p:txBody>
      </p:sp>
      <p:sp>
        <p:nvSpPr>
          <p:cNvPr id="22531" name="Rectangle 3"/>
          <p:cNvSpPr>
            <a:spLocks noGrp="1" noChangeArrowheads="1"/>
          </p:cNvSpPr>
          <p:nvPr>
            <p:ph idx="1"/>
          </p:nvPr>
        </p:nvSpPr>
        <p:spPr/>
        <p:txBody>
          <a:bodyPr>
            <a:normAutofit fontScale="92500"/>
          </a:bodyPr>
          <a:lstStyle/>
          <a:p>
            <a:pPr marL="609600" indent="-609600" eaLnBrk="1" hangingPunct="1">
              <a:buClr>
                <a:schemeClr val="tx2"/>
              </a:buClr>
              <a:buFont typeface="Wingdings" pitchFamily="2" charset="2"/>
              <a:buAutoNum type="arabicPeriod"/>
            </a:pPr>
            <a:r>
              <a:rPr lang="en-US" sz="3600" dirty="0" smtClean="0">
                <a:solidFill>
                  <a:schemeClr val="tx2"/>
                </a:solidFill>
              </a:rPr>
              <a:t>Shake hands with the audience.</a:t>
            </a:r>
          </a:p>
          <a:p>
            <a:pPr marL="609600" indent="-609600" eaLnBrk="1" hangingPunct="1">
              <a:buClr>
                <a:schemeClr val="tx2"/>
              </a:buClr>
              <a:buFont typeface="Wingdings" pitchFamily="2" charset="2"/>
              <a:buAutoNum type="arabicPeriod"/>
            </a:pPr>
            <a:r>
              <a:rPr lang="en-US" sz="3600" dirty="0" smtClean="0">
                <a:solidFill>
                  <a:schemeClr val="tx2"/>
                </a:solidFill>
              </a:rPr>
              <a:t>Get to the point.</a:t>
            </a:r>
          </a:p>
          <a:p>
            <a:pPr marL="609600" indent="-609600" eaLnBrk="1" hangingPunct="1">
              <a:buClr>
                <a:schemeClr val="tx2"/>
              </a:buClr>
              <a:buFont typeface="Wingdings" pitchFamily="2" charset="2"/>
              <a:buAutoNum type="arabicPeriod"/>
            </a:pPr>
            <a:r>
              <a:rPr lang="en-US" sz="3600" dirty="0" smtClean="0">
                <a:solidFill>
                  <a:schemeClr val="tx2"/>
                </a:solidFill>
              </a:rPr>
              <a:t>Present your theme.</a:t>
            </a:r>
          </a:p>
          <a:p>
            <a:pPr marL="609600" indent="-609600" eaLnBrk="1" hangingPunct="1">
              <a:buClr>
                <a:schemeClr val="tx2"/>
              </a:buClr>
              <a:buFont typeface="Wingdings" pitchFamily="2" charset="2"/>
              <a:buAutoNum type="arabicPeriod"/>
            </a:pPr>
            <a:r>
              <a:rPr lang="en-US" sz="3600" dirty="0" smtClean="0">
                <a:solidFill>
                  <a:schemeClr val="tx2"/>
                </a:solidFill>
              </a:rPr>
              <a:t>Develop your agenda point by point.</a:t>
            </a:r>
          </a:p>
          <a:p>
            <a:pPr marL="609600" indent="-609600" eaLnBrk="1" hangingPunct="1">
              <a:buClr>
                <a:schemeClr val="tx2"/>
              </a:buClr>
              <a:buFont typeface="Wingdings" pitchFamily="2" charset="2"/>
              <a:buAutoNum type="arabicPeriod"/>
            </a:pPr>
            <a:r>
              <a:rPr lang="en-US" sz="3600" dirty="0" smtClean="0">
                <a:solidFill>
                  <a:schemeClr val="tx2"/>
                </a:solidFill>
              </a:rPr>
              <a:t>Summarize and recommend.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lide(fromBottom)">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slide(fromBottom)">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slide(fromBottom)">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slide(fromBottom)">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slide(fromBottom)">
                                      <p:cBhvr>
                                        <p:cTn id="27"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tr-TR" smtClean="0"/>
          </a:p>
        </p:txBody>
      </p:sp>
      <p:sp>
        <p:nvSpPr>
          <p:cNvPr id="27651" name="Content Placeholder 2"/>
          <p:cNvSpPr>
            <a:spLocks noGrp="1"/>
          </p:cNvSpPr>
          <p:nvPr>
            <p:ph idx="1"/>
          </p:nvPr>
        </p:nvSpPr>
        <p:spPr/>
        <p:txBody>
          <a:bodyPr/>
          <a:lstStyle/>
          <a:p>
            <a:pPr algn="ctr">
              <a:buFont typeface="Wingdings" pitchFamily="2" charset="2"/>
              <a:buNone/>
            </a:pPr>
            <a:r>
              <a:rPr lang="en-US" sz="8800" smtClean="0">
                <a:solidFill>
                  <a:srgbClr val="FFFF00"/>
                </a:solidFill>
              </a:rPr>
              <a:t>Your turn!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828800" y="3048000"/>
            <a:ext cx="5334000" cy="1200329"/>
          </a:xfrm>
          <a:prstGeom prst="rect">
            <a:avLst/>
          </a:prstGeom>
          <a:noFill/>
          <a:ln w="9525">
            <a:noFill/>
            <a:miter lim="800000"/>
            <a:headEnd/>
            <a:tailEnd/>
          </a:ln>
        </p:spPr>
        <p:txBody>
          <a:bodyPr>
            <a:spAutoFit/>
          </a:bodyPr>
          <a:lstStyle/>
          <a:p>
            <a:pPr algn="ctr">
              <a:spcBef>
                <a:spcPct val="50000"/>
              </a:spcBef>
            </a:pPr>
            <a:r>
              <a:rPr lang="en-US" sz="7200" dirty="0">
                <a:solidFill>
                  <a:schemeClr val="tx2"/>
                </a:solidFill>
                <a:latin typeface="+mn-lt"/>
              </a:rPr>
              <a:t>Visual Aids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219200" y="1905000"/>
            <a:ext cx="6553200" cy="2123658"/>
          </a:xfrm>
          <a:prstGeom prst="rect">
            <a:avLst/>
          </a:prstGeom>
          <a:noFill/>
          <a:ln w="9525">
            <a:noFill/>
            <a:miter lim="800000"/>
            <a:headEnd/>
            <a:tailEnd/>
          </a:ln>
        </p:spPr>
        <p:txBody>
          <a:bodyPr wrap="square">
            <a:spAutoFit/>
          </a:bodyPr>
          <a:lstStyle/>
          <a:p>
            <a:pPr algn="ctr">
              <a:spcBef>
                <a:spcPct val="50000"/>
              </a:spcBef>
            </a:pPr>
            <a:r>
              <a:rPr lang="en-US" sz="6000" dirty="0">
                <a:solidFill>
                  <a:schemeClr val="tx2"/>
                </a:solidFill>
                <a:latin typeface="+mn-lt"/>
              </a:rPr>
              <a:t>Visual </a:t>
            </a:r>
            <a:r>
              <a:rPr lang="en-US" sz="6000" u="sng" dirty="0">
                <a:solidFill>
                  <a:schemeClr val="tx2"/>
                </a:solidFill>
                <a:latin typeface="+mn-lt"/>
              </a:rPr>
              <a:t>Aids</a:t>
            </a:r>
          </a:p>
          <a:p>
            <a:pPr algn="ctr">
              <a:spcBef>
                <a:spcPct val="50000"/>
              </a:spcBef>
            </a:pPr>
            <a:r>
              <a:rPr lang="en-US" sz="4800" dirty="0">
                <a:solidFill>
                  <a:schemeClr val="tx2"/>
                </a:solidFill>
                <a:latin typeface="+mn-lt"/>
              </a:rPr>
              <a:t>(not the stars of the show)</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3400" y="762000"/>
            <a:ext cx="8229600" cy="1015663"/>
          </a:xfrm>
          <a:prstGeom prst="rect">
            <a:avLst/>
          </a:prstGeom>
          <a:noFill/>
          <a:ln w="9525">
            <a:noFill/>
            <a:miter lim="800000"/>
            <a:headEnd/>
            <a:tailEnd/>
          </a:ln>
        </p:spPr>
        <p:txBody>
          <a:bodyPr>
            <a:spAutoFit/>
          </a:bodyPr>
          <a:lstStyle/>
          <a:p>
            <a:pPr algn="ctr">
              <a:spcBef>
                <a:spcPct val="50000"/>
              </a:spcBef>
            </a:pPr>
            <a:r>
              <a:rPr lang="en-US" sz="6000" dirty="0">
                <a:solidFill>
                  <a:schemeClr val="tx2"/>
                </a:solidFill>
                <a:latin typeface="+mn-lt"/>
              </a:rPr>
              <a:t>Design Concepts</a:t>
            </a:r>
          </a:p>
        </p:txBody>
      </p:sp>
      <p:sp>
        <p:nvSpPr>
          <p:cNvPr id="94211" name="Text Box 3"/>
          <p:cNvSpPr txBox="1">
            <a:spLocks noChangeArrowheads="1"/>
          </p:cNvSpPr>
          <p:nvPr/>
        </p:nvSpPr>
        <p:spPr bwMode="auto">
          <a:xfrm>
            <a:off x="533400" y="2438400"/>
            <a:ext cx="7620000" cy="3021013"/>
          </a:xfrm>
          <a:prstGeom prst="rect">
            <a:avLst/>
          </a:prstGeom>
          <a:noFill/>
          <a:ln w="9525">
            <a:noFill/>
            <a:miter lim="800000"/>
            <a:headEnd/>
            <a:tailEnd/>
          </a:ln>
        </p:spPr>
        <p:txBody>
          <a:bodyPr>
            <a:spAutoFit/>
          </a:bodyPr>
          <a:lstStyle/>
          <a:p>
            <a:pPr>
              <a:spcBef>
                <a:spcPct val="50000"/>
              </a:spcBef>
              <a:buFontTx/>
              <a:buChar char="•"/>
            </a:pPr>
            <a:r>
              <a:rPr lang="en-US" sz="4800" dirty="0">
                <a:solidFill>
                  <a:schemeClr val="tx2"/>
                </a:solidFill>
                <a:latin typeface="+mn-lt"/>
              </a:rPr>
              <a:t>Big</a:t>
            </a:r>
          </a:p>
          <a:p>
            <a:pPr>
              <a:spcBef>
                <a:spcPct val="50000"/>
              </a:spcBef>
              <a:buFontTx/>
              <a:buChar char="•"/>
            </a:pPr>
            <a:r>
              <a:rPr lang="en-US" sz="4800" dirty="0">
                <a:solidFill>
                  <a:schemeClr val="tx2"/>
                </a:solidFill>
                <a:latin typeface="+mn-lt"/>
              </a:rPr>
              <a:t>Simple</a:t>
            </a:r>
          </a:p>
          <a:p>
            <a:pPr>
              <a:spcBef>
                <a:spcPct val="50000"/>
              </a:spcBef>
              <a:buFontTx/>
              <a:buChar char="•"/>
            </a:pPr>
            <a:r>
              <a:rPr lang="en-US" sz="4800" dirty="0">
                <a:solidFill>
                  <a:schemeClr val="tx2"/>
                </a:solidFill>
                <a:latin typeface="+mn-lt"/>
              </a:rPr>
              <a:t>Clear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609600"/>
            <a:ext cx="8229600" cy="1311275"/>
          </a:xfrm>
          <a:prstGeom prst="rect">
            <a:avLst/>
          </a:prstGeom>
          <a:noFill/>
          <a:ln w="9525">
            <a:noFill/>
            <a:miter lim="800000"/>
            <a:headEnd/>
            <a:tailEnd/>
          </a:ln>
        </p:spPr>
        <p:txBody>
          <a:bodyPr>
            <a:spAutoFit/>
          </a:bodyPr>
          <a:lstStyle/>
          <a:p>
            <a:pPr algn="ctr">
              <a:spcBef>
                <a:spcPct val="50000"/>
              </a:spcBef>
            </a:pPr>
            <a:r>
              <a:rPr lang="en-US" sz="8000" dirty="0">
                <a:solidFill>
                  <a:schemeClr val="tx2"/>
                </a:solidFill>
                <a:latin typeface="+mn-lt"/>
              </a:rPr>
              <a:t>Big</a:t>
            </a:r>
          </a:p>
        </p:txBody>
      </p:sp>
      <p:sp>
        <p:nvSpPr>
          <p:cNvPr id="96259" name="Text Box 3"/>
          <p:cNvSpPr txBox="1">
            <a:spLocks noChangeArrowheads="1"/>
          </p:cNvSpPr>
          <p:nvPr/>
        </p:nvSpPr>
        <p:spPr bwMode="auto">
          <a:xfrm>
            <a:off x="914400" y="2209800"/>
            <a:ext cx="7848600" cy="3477875"/>
          </a:xfrm>
          <a:prstGeom prst="rect">
            <a:avLst/>
          </a:prstGeom>
          <a:noFill/>
          <a:ln w="9525">
            <a:noFill/>
            <a:miter lim="800000"/>
            <a:headEnd/>
            <a:tailEnd/>
          </a:ln>
        </p:spPr>
        <p:txBody>
          <a:bodyPr wrap="square">
            <a:spAutoFit/>
          </a:bodyPr>
          <a:lstStyle/>
          <a:p>
            <a:pPr marL="571500" indent="-571500">
              <a:spcBef>
                <a:spcPct val="50000"/>
              </a:spcBef>
              <a:buFont typeface="Arial" panose="020B0604020202020204" pitchFamily="34" charset="0"/>
              <a:buChar char="•"/>
            </a:pPr>
            <a:r>
              <a:rPr lang="en-US" sz="4400" dirty="0">
                <a:solidFill>
                  <a:schemeClr val="tx2"/>
                </a:solidFill>
                <a:latin typeface="+mn-lt"/>
              </a:rPr>
              <a:t>Should be able to read everything from the back row</a:t>
            </a:r>
          </a:p>
          <a:p>
            <a:pPr marL="571500" indent="-571500">
              <a:spcBef>
                <a:spcPct val="50000"/>
              </a:spcBef>
              <a:buFont typeface="Arial" panose="020B0604020202020204" pitchFamily="34" charset="0"/>
              <a:buChar char="•"/>
            </a:pPr>
            <a:r>
              <a:rPr lang="en-US" sz="4400" dirty="0">
                <a:solidFill>
                  <a:schemeClr val="tx2"/>
                </a:solidFill>
                <a:latin typeface="+mn-lt"/>
              </a:rPr>
              <a:t>At least 28 </a:t>
            </a:r>
            <a:r>
              <a:rPr lang="en-US" sz="4400" dirty="0" err="1">
                <a:solidFill>
                  <a:schemeClr val="tx2"/>
                </a:solidFill>
                <a:latin typeface="+mn-lt"/>
              </a:rPr>
              <a:t>pt</a:t>
            </a:r>
            <a:r>
              <a:rPr lang="en-US" sz="4400" dirty="0">
                <a:solidFill>
                  <a:schemeClr val="tx2"/>
                </a:solidFill>
                <a:latin typeface="+mn-lt"/>
              </a:rPr>
              <a:t>, preferably 36 </a:t>
            </a:r>
          </a:p>
          <a:p>
            <a:pPr marL="571500" indent="-571500">
              <a:spcBef>
                <a:spcPct val="50000"/>
              </a:spcBef>
              <a:buFont typeface="Arial" panose="020B0604020202020204" pitchFamily="34" charset="0"/>
              <a:buChar char="•"/>
            </a:pPr>
            <a:r>
              <a:rPr lang="en-US" sz="4400" dirty="0">
                <a:solidFill>
                  <a:schemeClr val="tx2"/>
                </a:solidFill>
                <a:latin typeface="+mn-lt"/>
              </a:rPr>
              <a:t>Use the floor test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81000" y="762000"/>
            <a:ext cx="8229600" cy="1107996"/>
          </a:xfrm>
          <a:prstGeom prst="rect">
            <a:avLst/>
          </a:prstGeom>
          <a:noFill/>
          <a:ln w="9525">
            <a:noFill/>
            <a:miter lim="800000"/>
            <a:headEnd/>
            <a:tailEnd/>
          </a:ln>
        </p:spPr>
        <p:txBody>
          <a:bodyPr>
            <a:spAutoFit/>
          </a:bodyPr>
          <a:lstStyle/>
          <a:p>
            <a:pPr algn="ctr">
              <a:spcBef>
                <a:spcPct val="50000"/>
              </a:spcBef>
            </a:pPr>
            <a:r>
              <a:rPr lang="en-US" sz="6600" dirty="0">
                <a:solidFill>
                  <a:schemeClr val="tx2"/>
                </a:solidFill>
                <a:latin typeface="+mn-lt"/>
              </a:rPr>
              <a:t>Simple</a:t>
            </a:r>
          </a:p>
        </p:txBody>
      </p:sp>
      <p:sp>
        <p:nvSpPr>
          <p:cNvPr id="98307" name="Text Box 3"/>
          <p:cNvSpPr txBox="1">
            <a:spLocks noChangeArrowheads="1"/>
          </p:cNvSpPr>
          <p:nvPr/>
        </p:nvSpPr>
        <p:spPr bwMode="auto">
          <a:xfrm>
            <a:off x="533400" y="2438400"/>
            <a:ext cx="8229600" cy="1938992"/>
          </a:xfrm>
          <a:prstGeom prst="rect">
            <a:avLst/>
          </a:prstGeom>
          <a:noFill/>
          <a:ln w="9525">
            <a:noFill/>
            <a:miter lim="800000"/>
            <a:headEnd/>
            <a:tailEnd/>
          </a:ln>
        </p:spPr>
        <p:txBody>
          <a:bodyPr>
            <a:spAutoFit/>
          </a:bodyPr>
          <a:lstStyle/>
          <a:p>
            <a:pPr marL="685800" indent="-685800">
              <a:spcBef>
                <a:spcPct val="50000"/>
              </a:spcBef>
              <a:buFont typeface="Arial" panose="020B0604020202020204" pitchFamily="34" charset="0"/>
              <a:buChar char="•"/>
            </a:pPr>
            <a:r>
              <a:rPr lang="en-US" sz="4800" dirty="0">
                <a:solidFill>
                  <a:schemeClr val="tx2"/>
                </a:solidFill>
                <a:latin typeface="+mn-lt"/>
              </a:rPr>
              <a:t>No more than 6 lines</a:t>
            </a:r>
          </a:p>
          <a:p>
            <a:pPr marL="685800" indent="-685800">
              <a:spcBef>
                <a:spcPct val="50000"/>
              </a:spcBef>
              <a:buFont typeface="Arial" panose="020B0604020202020204" pitchFamily="34" charset="0"/>
              <a:buChar char="•"/>
            </a:pPr>
            <a:r>
              <a:rPr lang="en-US" sz="4800" dirty="0">
                <a:solidFill>
                  <a:schemeClr val="tx2"/>
                </a:solidFill>
                <a:latin typeface="+mn-lt"/>
              </a:rPr>
              <a:t>No more than 7 words per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95300" y="609600"/>
            <a:ext cx="8229600" cy="1015663"/>
          </a:xfrm>
          <a:prstGeom prst="rect">
            <a:avLst/>
          </a:prstGeom>
          <a:noFill/>
          <a:ln w="9525">
            <a:noFill/>
            <a:miter lim="800000"/>
            <a:headEnd/>
            <a:tailEnd/>
          </a:ln>
        </p:spPr>
        <p:txBody>
          <a:bodyPr>
            <a:spAutoFit/>
          </a:bodyPr>
          <a:lstStyle/>
          <a:p>
            <a:pPr algn="ctr">
              <a:spcBef>
                <a:spcPct val="50000"/>
              </a:spcBef>
            </a:pPr>
            <a:r>
              <a:rPr lang="en-US" sz="6000" dirty="0">
                <a:solidFill>
                  <a:schemeClr val="tx2"/>
                </a:solidFill>
              </a:rPr>
              <a:t>Clear</a:t>
            </a:r>
          </a:p>
        </p:txBody>
      </p:sp>
      <p:sp>
        <p:nvSpPr>
          <p:cNvPr id="100355" name="Text Box 3"/>
          <p:cNvSpPr txBox="1">
            <a:spLocks noChangeArrowheads="1"/>
          </p:cNvSpPr>
          <p:nvPr/>
        </p:nvSpPr>
        <p:spPr bwMode="auto">
          <a:xfrm>
            <a:off x="838200" y="1752600"/>
            <a:ext cx="8077200" cy="5109091"/>
          </a:xfrm>
          <a:prstGeom prst="rect">
            <a:avLst/>
          </a:prstGeom>
          <a:noFill/>
          <a:ln w="9525">
            <a:noFill/>
            <a:miter lim="800000"/>
            <a:headEnd/>
            <a:tailEnd/>
          </a:ln>
        </p:spPr>
        <p:txBody>
          <a:bodyPr wrap="square">
            <a:spAutoFit/>
          </a:bodyPr>
          <a:lstStyle/>
          <a:p>
            <a:pPr marL="571500" indent="-571500">
              <a:spcBef>
                <a:spcPct val="50000"/>
              </a:spcBef>
              <a:buFont typeface="Arial" panose="020B0604020202020204" pitchFamily="34" charset="0"/>
              <a:buChar char="•"/>
            </a:pPr>
            <a:r>
              <a:rPr lang="en-US" dirty="0">
                <a:solidFill>
                  <a:schemeClr val="tx2"/>
                </a:solidFill>
              </a:rPr>
              <a:t>Arial or Helvetica </a:t>
            </a:r>
          </a:p>
          <a:p>
            <a:pPr marL="571500" indent="-571500">
              <a:spcBef>
                <a:spcPct val="50000"/>
              </a:spcBef>
              <a:buFont typeface="Arial" panose="020B0604020202020204" pitchFamily="34" charset="0"/>
              <a:buChar char="•"/>
            </a:pPr>
            <a:r>
              <a:rPr lang="tr-TR" dirty="0" err="1" smtClean="0">
                <a:solidFill>
                  <a:schemeClr val="tx2"/>
                </a:solidFill>
              </a:rPr>
              <a:t>Light</a:t>
            </a:r>
            <a:r>
              <a:rPr lang="en-US" dirty="0" smtClean="0">
                <a:solidFill>
                  <a:schemeClr val="tx2"/>
                </a:solidFill>
              </a:rPr>
              <a:t> </a:t>
            </a:r>
            <a:r>
              <a:rPr lang="en-US" dirty="0">
                <a:solidFill>
                  <a:schemeClr val="tx2"/>
                </a:solidFill>
              </a:rPr>
              <a:t>background with </a:t>
            </a:r>
            <a:r>
              <a:rPr lang="en-US" dirty="0" smtClean="0">
                <a:solidFill>
                  <a:schemeClr val="tx2"/>
                </a:solidFill>
              </a:rPr>
              <a:t> </a:t>
            </a:r>
            <a:r>
              <a:rPr lang="en-US" dirty="0">
                <a:solidFill>
                  <a:schemeClr val="tx2"/>
                </a:solidFill>
              </a:rPr>
              <a:t>text</a:t>
            </a:r>
          </a:p>
          <a:p>
            <a:pPr marL="571500" indent="-571500">
              <a:spcBef>
                <a:spcPct val="50000"/>
              </a:spcBef>
              <a:buFont typeface="Arial" panose="020B0604020202020204" pitchFamily="34" charset="0"/>
              <a:buChar char="•"/>
            </a:pPr>
            <a:r>
              <a:rPr lang="en-US" dirty="0">
                <a:solidFill>
                  <a:schemeClr val="tx2"/>
                </a:solidFill>
              </a:rPr>
              <a:t>Avoid overuse of red, shadows, animation and transitions</a:t>
            </a:r>
          </a:p>
          <a:p>
            <a:pPr marL="571500" indent="-571500">
              <a:spcBef>
                <a:spcPct val="50000"/>
              </a:spcBef>
              <a:buFont typeface="Arial" panose="020B0604020202020204" pitchFamily="34" charset="0"/>
              <a:buChar char="•"/>
            </a:pPr>
            <a:r>
              <a:rPr lang="en-US" dirty="0">
                <a:solidFill>
                  <a:schemeClr val="tx2"/>
                </a:solidFill>
              </a:rPr>
              <a:t>Beware of busy backgrounds</a:t>
            </a:r>
          </a:p>
          <a:p>
            <a:pPr>
              <a:spcBef>
                <a:spcPct val="50000"/>
              </a:spcBef>
              <a:buFontTx/>
              <a:buChar char="•"/>
            </a:pPr>
            <a:endParaRPr lang="en-US" sz="4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95300" y="654263"/>
            <a:ext cx="8229600" cy="1107996"/>
          </a:xfrm>
          <a:prstGeom prst="rect">
            <a:avLst/>
          </a:prstGeom>
          <a:noFill/>
          <a:ln w="9525">
            <a:noFill/>
            <a:miter lim="800000"/>
            <a:headEnd/>
            <a:tailEnd/>
          </a:ln>
        </p:spPr>
        <p:txBody>
          <a:bodyPr>
            <a:spAutoFit/>
          </a:bodyPr>
          <a:lstStyle/>
          <a:p>
            <a:pPr algn="ctr">
              <a:spcBef>
                <a:spcPct val="50000"/>
              </a:spcBef>
            </a:pPr>
            <a:r>
              <a:rPr lang="en-US" sz="6600" dirty="0">
                <a:solidFill>
                  <a:schemeClr val="tx2"/>
                </a:solidFill>
                <a:latin typeface="+mn-lt"/>
              </a:rPr>
              <a:t>Clear</a:t>
            </a:r>
          </a:p>
        </p:txBody>
      </p:sp>
      <p:sp>
        <p:nvSpPr>
          <p:cNvPr id="102403" name="Text Box 3"/>
          <p:cNvSpPr txBox="1">
            <a:spLocks noChangeArrowheads="1"/>
          </p:cNvSpPr>
          <p:nvPr/>
        </p:nvSpPr>
        <p:spPr bwMode="auto">
          <a:xfrm>
            <a:off x="762000" y="1752600"/>
            <a:ext cx="7848600" cy="5170646"/>
          </a:xfrm>
          <a:prstGeom prst="rect">
            <a:avLst/>
          </a:prstGeom>
          <a:noFill/>
          <a:ln w="9525">
            <a:noFill/>
            <a:miter lim="800000"/>
            <a:headEnd/>
            <a:tailEnd/>
          </a:ln>
        </p:spPr>
        <p:txBody>
          <a:bodyPr wrap="square">
            <a:spAutoFit/>
          </a:bodyPr>
          <a:lstStyle/>
          <a:p>
            <a:pPr marL="571500" indent="-571500">
              <a:spcBef>
                <a:spcPct val="50000"/>
              </a:spcBef>
              <a:buFont typeface="Arial" panose="020B0604020202020204" pitchFamily="34" charset="0"/>
              <a:buChar char="•"/>
            </a:pPr>
            <a:r>
              <a:rPr lang="en-US" sz="4400" dirty="0">
                <a:solidFill>
                  <a:schemeClr val="tx2"/>
                </a:solidFill>
                <a:latin typeface="+mn-lt"/>
              </a:rPr>
              <a:t>Clip art should add to the content</a:t>
            </a:r>
          </a:p>
          <a:p>
            <a:pPr marL="571500" indent="-571500">
              <a:spcBef>
                <a:spcPct val="50000"/>
              </a:spcBef>
              <a:buFont typeface="Arial" panose="020B0604020202020204" pitchFamily="34" charset="0"/>
              <a:buChar char="•"/>
            </a:pPr>
            <a:r>
              <a:rPr lang="tr-TR" sz="4400" dirty="0" err="1" smtClean="0">
                <a:solidFill>
                  <a:schemeClr val="tx2"/>
                </a:solidFill>
                <a:latin typeface="+mn-lt"/>
              </a:rPr>
              <a:t>Same</a:t>
            </a:r>
            <a:r>
              <a:rPr lang="en-US" sz="4400" dirty="0" smtClean="0">
                <a:solidFill>
                  <a:schemeClr val="tx2"/>
                </a:solidFill>
                <a:latin typeface="+mn-lt"/>
              </a:rPr>
              <a:t> </a:t>
            </a:r>
            <a:r>
              <a:rPr lang="en-US" sz="4400" dirty="0">
                <a:solidFill>
                  <a:schemeClr val="tx2"/>
                </a:solidFill>
                <a:latin typeface="+mn-lt"/>
              </a:rPr>
              <a:t>on sound clips</a:t>
            </a:r>
          </a:p>
          <a:p>
            <a:pPr marL="571500" indent="-571500">
              <a:spcBef>
                <a:spcPct val="50000"/>
              </a:spcBef>
              <a:buFont typeface="Arial" panose="020B0604020202020204" pitchFamily="34" charset="0"/>
              <a:buChar char="•"/>
            </a:pPr>
            <a:r>
              <a:rPr lang="en-US" sz="4400" dirty="0">
                <a:solidFill>
                  <a:schemeClr val="tx2"/>
                </a:solidFill>
                <a:latin typeface="+mn-lt"/>
              </a:rPr>
              <a:t>Use a different background only to emphasize one slide</a:t>
            </a:r>
          </a:p>
          <a:p>
            <a:pPr>
              <a:spcBef>
                <a:spcPct val="50000"/>
              </a:spcBef>
              <a:buFontTx/>
              <a:buChar char="•"/>
            </a:pPr>
            <a:endParaRPr lang="en-US" sz="4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rot="20168217">
            <a:off x="3429000" y="884238"/>
            <a:ext cx="4154488" cy="3535362"/>
          </a:xfrm>
        </p:spPr>
        <p:txBody>
          <a:bodyPr/>
          <a:lstStyle/>
          <a:p>
            <a:pPr algn="ctr" eaLnBrk="1" hangingPunct="1">
              <a:lnSpc>
                <a:spcPct val="80000"/>
              </a:lnSpc>
              <a:buFont typeface="Wingdings" pitchFamily="2" charset="2"/>
              <a:buNone/>
            </a:pPr>
            <a:r>
              <a:rPr lang="en-US" sz="5400" smtClean="0">
                <a:solidFill>
                  <a:schemeClr val="bg2"/>
                </a:solidFill>
              </a:rPr>
              <a:t>Visual Aids should be on the speaker’s left.</a:t>
            </a:r>
          </a:p>
        </p:txBody>
      </p:sp>
      <p:pic>
        <p:nvPicPr>
          <p:cNvPr id="35842" name="Picture 10" descr="MCj00787680000[1]"/>
          <p:cNvPicPr>
            <a:picLocks noGrp="1" noChangeAspect="1" noChangeArrowheads="1"/>
          </p:cNvPicPr>
          <p:nvPr>
            <p:ph sz="half" idx="2"/>
          </p:nvPr>
        </p:nvPicPr>
        <p:blipFill>
          <a:blip r:embed="rId2" cstate="print"/>
          <a:srcRect/>
          <a:stretch>
            <a:fillRect/>
          </a:stretch>
        </p:blipFill>
        <p:spPr>
          <a:xfrm>
            <a:off x="1143000" y="0"/>
            <a:ext cx="7239000" cy="6391275"/>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81000" y="2057400"/>
            <a:ext cx="8077200" cy="2369880"/>
          </a:xfrm>
          <a:prstGeom prst="rect">
            <a:avLst/>
          </a:prstGeom>
          <a:noFill/>
          <a:ln w="9525">
            <a:noFill/>
            <a:miter lim="800000"/>
            <a:headEnd/>
            <a:tailEnd/>
          </a:ln>
        </p:spPr>
        <p:txBody>
          <a:bodyPr>
            <a:spAutoFit/>
          </a:bodyPr>
          <a:lstStyle/>
          <a:p>
            <a:pPr algn="ctr">
              <a:spcBef>
                <a:spcPct val="50000"/>
              </a:spcBef>
            </a:pPr>
            <a:r>
              <a:rPr lang="en-US" sz="4400" dirty="0">
                <a:solidFill>
                  <a:schemeClr val="tx2"/>
                </a:solidFill>
                <a:latin typeface="+mn-lt"/>
              </a:rPr>
              <a:t>What is your vision of the ideal presenter in our environment</a:t>
            </a:r>
            <a:r>
              <a:rPr lang="en-US" sz="6000" dirty="0">
                <a:solidFill>
                  <a:schemeClr val="tx2"/>
                </a:solidFill>
                <a:latin typeface="+mn-lt"/>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tr-TR" smtClean="0"/>
          </a:p>
        </p:txBody>
      </p:sp>
      <p:sp>
        <p:nvSpPr>
          <p:cNvPr id="36867" name="Content Placeholder 2"/>
          <p:cNvSpPr>
            <a:spLocks noGrp="1"/>
          </p:cNvSpPr>
          <p:nvPr>
            <p:ph idx="1"/>
          </p:nvPr>
        </p:nvSpPr>
        <p:spPr/>
        <p:txBody>
          <a:bodyPr/>
          <a:lstStyle/>
          <a:p>
            <a:pPr algn="ctr">
              <a:buFont typeface="Wingdings" pitchFamily="2" charset="2"/>
              <a:buNone/>
            </a:pPr>
            <a:r>
              <a:rPr lang="en-US" sz="8800" smtClean="0">
                <a:solidFill>
                  <a:srgbClr val="FFFF00"/>
                </a:solidFill>
              </a:rPr>
              <a:t>Your turn!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17500" y="569913"/>
            <a:ext cx="8637588" cy="914400"/>
          </a:xfrm>
        </p:spPr>
        <p:txBody>
          <a:bodyPr/>
          <a:lstStyle/>
          <a:p>
            <a:pPr algn="ctr" eaLnBrk="1" hangingPunct="1"/>
            <a:r>
              <a:rPr lang="en-US" sz="5400" dirty="0" smtClean="0"/>
              <a:t>Questions &amp; Answers</a:t>
            </a:r>
          </a:p>
        </p:txBody>
      </p:sp>
      <p:sp>
        <p:nvSpPr>
          <p:cNvPr id="30723" name="Rectangle 3"/>
          <p:cNvSpPr>
            <a:spLocks noGrp="1" noChangeArrowheads="1"/>
          </p:cNvSpPr>
          <p:nvPr>
            <p:ph idx="1"/>
          </p:nvPr>
        </p:nvSpPr>
        <p:spPr>
          <a:xfrm>
            <a:off x="838200" y="2590800"/>
            <a:ext cx="7696200" cy="2438400"/>
          </a:xfrm>
        </p:spPr>
        <p:txBody>
          <a:bodyPr/>
          <a:lstStyle/>
          <a:p>
            <a:pPr eaLnBrk="1" hangingPunct="1">
              <a:buFont typeface="Wingdings" pitchFamily="2" charset="2"/>
              <a:buNone/>
            </a:pPr>
            <a:r>
              <a:rPr lang="en-US" sz="4400" dirty="0" smtClean="0">
                <a:solidFill>
                  <a:schemeClr val="tx2"/>
                </a:solidFill>
                <a:latin typeface="Comic Sans MS" pitchFamily="66" charset="0"/>
              </a:rPr>
              <a:t>“Does anyone have any questions for my answers?”</a:t>
            </a:r>
          </a:p>
          <a:p>
            <a:pPr eaLnBrk="1" hangingPunct="1">
              <a:buFont typeface="Wingdings" pitchFamily="2" charset="2"/>
              <a:buNone/>
            </a:pPr>
            <a:r>
              <a:rPr lang="en-US" sz="4400" dirty="0" smtClean="0">
                <a:solidFill>
                  <a:schemeClr val="tx2"/>
                </a:solidFill>
                <a:latin typeface="Comic Sans MS" pitchFamily="66" charset="0"/>
              </a:rPr>
              <a:t>					</a:t>
            </a:r>
            <a:r>
              <a:rPr lang="en-US" sz="2800" dirty="0" smtClean="0">
                <a:solidFill>
                  <a:schemeClr val="tx2"/>
                </a:solidFill>
                <a:latin typeface="Comic Sans MS" pitchFamily="66" charset="0"/>
              </a:rPr>
              <a:t>-Henry Kissinger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ppt_w</p:attrName>
                                        </p:attrNameLst>
                                      </p:cBhvr>
                                      <p:tavLst>
                                        <p:tav tm="0">
                                          <p:val>
                                            <p:fltVal val="0"/>
                                          </p:val>
                                        </p:tav>
                                        <p:tav tm="100000">
                                          <p:val>
                                            <p:strVal val="#ppt_w"/>
                                          </p:val>
                                        </p:tav>
                                      </p:tavLst>
                                    </p:anim>
                                    <p:anim calcmode="lin" valueType="num">
                                      <p:cBhvr>
                                        <p:cTn id="8" dur="1000" fill="hold"/>
                                        <p:tgtEl>
                                          <p:spTgt spid="30723"/>
                                        </p:tgtEl>
                                        <p:attrNameLst>
                                          <p:attrName>ppt_h</p:attrName>
                                        </p:attrNameLst>
                                      </p:cBhvr>
                                      <p:tavLst>
                                        <p:tav tm="0">
                                          <p:val>
                                            <p:fltVal val="0"/>
                                          </p:val>
                                        </p:tav>
                                        <p:tav tm="100000">
                                          <p:val>
                                            <p:strVal val="#ppt_h"/>
                                          </p:val>
                                        </p:tav>
                                      </p:tavLst>
                                    </p:anim>
                                    <p:anim calcmode="lin" valueType="num">
                                      <p:cBhvr>
                                        <p:cTn id="9" dur="1000" fill="hold"/>
                                        <p:tgtEl>
                                          <p:spTgt spid="307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17500" y="569913"/>
            <a:ext cx="8637588" cy="914400"/>
          </a:xfrm>
        </p:spPr>
        <p:txBody>
          <a:bodyPr/>
          <a:lstStyle/>
          <a:p>
            <a:pPr algn="ctr" eaLnBrk="1" hangingPunct="1"/>
            <a:r>
              <a:rPr lang="en-US" sz="5400" smtClean="0"/>
              <a:t>Questions &amp; Answers</a:t>
            </a:r>
          </a:p>
        </p:txBody>
      </p:sp>
      <p:sp>
        <p:nvSpPr>
          <p:cNvPr id="38915" name="Rectangle 3"/>
          <p:cNvSpPr>
            <a:spLocks noGrp="1" noChangeArrowheads="1"/>
          </p:cNvSpPr>
          <p:nvPr>
            <p:ph idx="1"/>
          </p:nvPr>
        </p:nvSpPr>
        <p:spPr/>
        <p:txBody>
          <a:bodyPr>
            <a:normAutofit lnSpcReduction="10000"/>
          </a:bodyPr>
          <a:lstStyle/>
          <a:p>
            <a:pPr eaLnBrk="1" hangingPunct="1">
              <a:buClr>
                <a:srgbClr val="FF0000"/>
              </a:buClr>
            </a:pPr>
            <a:r>
              <a:rPr lang="en-US" sz="4000" smtClean="0">
                <a:solidFill>
                  <a:schemeClr val="tx2"/>
                </a:solidFill>
              </a:rPr>
              <a:t>Beginning of a whole new interactive presentation</a:t>
            </a:r>
          </a:p>
          <a:p>
            <a:pPr eaLnBrk="1" hangingPunct="1">
              <a:buClr>
                <a:srgbClr val="FF0000"/>
              </a:buClr>
            </a:pPr>
            <a:r>
              <a:rPr lang="en-US" sz="4000" smtClean="0">
                <a:solidFill>
                  <a:schemeClr val="tx2"/>
                </a:solidFill>
              </a:rPr>
              <a:t>Opportunity to make a point</a:t>
            </a:r>
          </a:p>
          <a:p>
            <a:pPr eaLnBrk="1" hangingPunct="1">
              <a:buClr>
                <a:srgbClr val="FF0000"/>
              </a:buClr>
            </a:pPr>
            <a:r>
              <a:rPr lang="en-US" sz="4000" smtClean="0">
                <a:solidFill>
                  <a:schemeClr val="tx2"/>
                </a:solidFill>
              </a:rPr>
              <a:t>Most presentations are won or lost here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17500" y="569913"/>
            <a:ext cx="8637588" cy="914400"/>
          </a:xfrm>
        </p:spPr>
        <p:txBody>
          <a:bodyPr>
            <a:noAutofit/>
          </a:bodyPr>
          <a:lstStyle/>
          <a:p>
            <a:pPr algn="ctr" eaLnBrk="1" hangingPunct="1"/>
            <a:r>
              <a:rPr lang="en-US" sz="6000" dirty="0" smtClean="0"/>
              <a:t>Questions &amp; Answers</a:t>
            </a:r>
          </a:p>
        </p:txBody>
      </p:sp>
      <p:sp>
        <p:nvSpPr>
          <p:cNvPr id="32771" name="Rectangle 3"/>
          <p:cNvSpPr>
            <a:spLocks noGrp="1" noChangeArrowheads="1"/>
          </p:cNvSpPr>
          <p:nvPr>
            <p:ph sz="half" idx="1"/>
          </p:nvPr>
        </p:nvSpPr>
        <p:spPr/>
        <p:txBody>
          <a:bodyPr>
            <a:normAutofit fontScale="92500" lnSpcReduction="10000"/>
          </a:bodyPr>
          <a:lstStyle/>
          <a:p>
            <a:pPr eaLnBrk="1" hangingPunct="1">
              <a:buClr>
                <a:srgbClr val="FF0000"/>
              </a:buClr>
            </a:pPr>
            <a:r>
              <a:rPr lang="en-US" dirty="0" smtClean="0">
                <a:solidFill>
                  <a:schemeClr val="tx2"/>
                </a:solidFill>
              </a:rPr>
              <a:t>Anticipate lines of questioning</a:t>
            </a:r>
          </a:p>
          <a:p>
            <a:pPr eaLnBrk="1" hangingPunct="1">
              <a:buClr>
                <a:srgbClr val="FF0000"/>
              </a:buClr>
            </a:pPr>
            <a:r>
              <a:rPr lang="en-US" dirty="0" smtClean="0">
                <a:solidFill>
                  <a:schemeClr val="tx2"/>
                </a:solidFill>
              </a:rPr>
              <a:t>Rehearse</a:t>
            </a:r>
          </a:p>
          <a:p>
            <a:pPr eaLnBrk="1" hangingPunct="1">
              <a:buClr>
                <a:srgbClr val="FF0000"/>
              </a:buClr>
            </a:pPr>
            <a:r>
              <a:rPr lang="en-US" dirty="0" smtClean="0">
                <a:solidFill>
                  <a:schemeClr val="tx2"/>
                </a:solidFill>
              </a:rPr>
              <a:t>Don’t rank questions</a:t>
            </a:r>
          </a:p>
          <a:p>
            <a:pPr eaLnBrk="1" hangingPunct="1">
              <a:buClr>
                <a:srgbClr val="FF0000"/>
              </a:buClr>
            </a:pPr>
            <a:r>
              <a:rPr lang="en-US" dirty="0" smtClean="0">
                <a:solidFill>
                  <a:schemeClr val="tx2"/>
                </a:solidFill>
              </a:rPr>
              <a:t>Keep answers brief</a:t>
            </a:r>
          </a:p>
          <a:p>
            <a:pPr eaLnBrk="1" hangingPunct="1">
              <a:buClr>
                <a:srgbClr val="FF0000"/>
              </a:buClr>
            </a:pPr>
            <a:r>
              <a:rPr lang="en-US" dirty="0" smtClean="0">
                <a:solidFill>
                  <a:schemeClr val="tx2"/>
                </a:solidFill>
              </a:rPr>
              <a:t>Be honest—</a:t>
            </a:r>
            <a:r>
              <a:rPr lang="tr-TR" dirty="0" smtClean="0">
                <a:solidFill>
                  <a:schemeClr val="tx2"/>
                </a:solidFill>
              </a:rPr>
              <a:t> on </a:t>
            </a:r>
            <a:r>
              <a:rPr lang="tr-TR" dirty="0" err="1" smtClean="0">
                <a:solidFill>
                  <a:schemeClr val="tx2"/>
                </a:solidFill>
              </a:rPr>
              <a:t>your</a:t>
            </a:r>
            <a:r>
              <a:rPr lang="tr-TR" dirty="0" smtClean="0">
                <a:solidFill>
                  <a:schemeClr val="tx2"/>
                </a:solidFill>
              </a:rPr>
              <a:t> </a:t>
            </a:r>
            <a:r>
              <a:rPr lang="tr-TR" dirty="0" err="1" smtClean="0">
                <a:solidFill>
                  <a:schemeClr val="tx2"/>
                </a:solidFill>
              </a:rPr>
              <a:t>answers</a:t>
            </a:r>
            <a:endParaRPr lang="en-US" dirty="0" smtClean="0">
              <a:solidFill>
                <a:schemeClr val="tx2"/>
              </a:solidFill>
            </a:endParaRPr>
          </a:p>
          <a:p>
            <a:pPr eaLnBrk="1" hangingPunct="1">
              <a:buClr>
                <a:srgbClr val="FF0000"/>
              </a:buClr>
            </a:pPr>
            <a:r>
              <a:rPr lang="en-US" dirty="0" smtClean="0">
                <a:solidFill>
                  <a:schemeClr val="tx2"/>
                </a:solidFill>
              </a:rPr>
              <a:t>Avoid negative words</a:t>
            </a:r>
          </a:p>
        </p:txBody>
      </p:sp>
      <p:sp>
        <p:nvSpPr>
          <p:cNvPr id="32772" name="Rectangle 4"/>
          <p:cNvSpPr>
            <a:spLocks noGrp="1" noChangeArrowheads="1"/>
          </p:cNvSpPr>
          <p:nvPr>
            <p:ph sz="half" idx="2"/>
          </p:nvPr>
        </p:nvSpPr>
        <p:spPr>
          <a:xfrm>
            <a:off x="4514426" y="2590800"/>
            <a:ext cx="4254500" cy="4114800"/>
          </a:xfrm>
        </p:spPr>
        <p:txBody>
          <a:bodyPr>
            <a:normAutofit fontScale="92500" lnSpcReduction="10000"/>
          </a:bodyPr>
          <a:lstStyle/>
          <a:p>
            <a:pPr eaLnBrk="1" hangingPunct="1">
              <a:buClr>
                <a:srgbClr val="FF0000"/>
              </a:buClr>
            </a:pPr>
            <a:r>
              <a:rPr lang="en-US" dirty="0" smtClean="0">
                <a:solidFill>
                  <a:schemeClr val="tx2"/>
                </a:solidFill>
              </a:rPr>
              <a:t>Don’t repeat negative questions</a:t>
            </a:r>
          </a:p>
          <a:p>
            <a:pPr eaLnBrk="1" hangingPunct="1">
              <a:buClr>
                <a:srgbClr val="FF0000"/>
              </a:buClr>
            </a:pPr>
            <a:r>
              <a:rPr lang="en-US" dirty="0" smtClean="0">
                <a:solidFill>
                  <a:schemeClr val="tx2"/>
                </a:solidFill>
              </a:rPr>
              <a:t>Clarify question</a:t>
            </a:r>
          </a:p>
          <a:p>
            <a:pPr eaLnBrk="1" hangingPunct="1">
              <a:buClr>
                <a:srgbClr val="FF0000"/>
              </a:buClr>
            </a:pPr>
            <a:r>
              <a:rPr lang="en-US" dirty="0" smtClean="0">
                <a:solidFill>
                  <a:schemeClr val="tx2"/>
                </a:solidFill>
              </a:rPr>
              <a:t>Defer to experts</a:t>
            </a:r>
          </a:p>
          <a:p>
            <a:pPr eaLnBrk="1" hangingPunct="1">
              <a:buClr>
                <a:srgbClr val="FF0000"/>
              </a:buClr>
            </a:pPr>
            <a:r>
              <a:rPr lang="en-US" dirty="0" smtClean="0">
                <a:solidFill>
                  <a:schemeClr val="tx2"/>
                </a:solidFill>
              </a:rPr>
              <a:t>Move your eyes off questioner</a:t>
            </a:r>
          </a:p>
          <a:p>
            <a:pPr eaLnBrk="1" hangingPunct="1">
              <a:buClr>
                <a:srgbClr val="FF0000"/>
              </a:buClr>
            </a:pPr>
            <a:r>
              <a:rPr lang="en-US" dirty="0" smtClean="0">
                <a:solidFill>
                  <a:schemeClr val="tx2"/>
                </a:solidFill>
              </a:rPr>
              <a:t>If  negative, end your response focused on somebody else</a:t>
            </a:r>
          </a:p>
          <a:p>
            <a:pPr eaLnBrk="1" hangingPunct="1">
              <a:buClr>
                <a:srgbClr val="FF0000"/>
              </a:buClr>
            </a:pPr>
            <a:endParaRPr lang="en-US"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0" end="0"/>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1" end="1"/>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2" end="2"/>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3" end="3"/>
                                            </p:txEl>
                                          </p:spTgt>
                                        </p:tgtEl>
                                        <p:attrNameLst>
                                          <p:attrName>ppt_c</p:attrName>
                                        </p:attrNameLst>
                                      </p:cBhvr>
                                      <p:to>
                                        <a:schemeClr val="tx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4" end="4"/>
                                            </p:txEl>
                                          </p:spTgt>
                                        </p:tgtEl>
                                        <p:attrNameLst>
                                          <p:attrName>ppt_c</p:attrName>
                                        </p:attrNameLst>
                                      </p:cBhvr>
                                      <p:to>
                                        <a:schemeClr val="tx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5" end="5"/>
                                            </p:txEl>
                                          </p:spTgt>
                                        </p:tgtEl>
                                        <p:attrNameLst>
                                          <p:attrName>ppt_c</p:attrName>
                                        </p:attrNameLst>
                                      </p:cBhvr>
                                      <p:to>
                                        <a:schemeClr val="tx1"/>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2772">
                                            <p:txEl>
                                              <p:pRg st="0" end="0"/>
                                            </p:txEl>
                                          </p:spTgt>
                                        </p:tgtEl>
                                        <p:attrNameLst>
                                          <p:attrName>style.visibility</p:attrName>
                                        </p:attrNameLst>
                                      </p:cBhvr>
                                      <p:to>
                                        <p:strVal val="visible"/>
                                      </p:to>
                                    </p:set>
                                    <p:anim calcmode="lin" valueType="num">
                                      <p:cBhvr additive="base">
                                        <p:cTn id="43" dur="500" fill="hold"/>
                                        <p:tgtEl>
                                          <p:spTgt spid="3277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277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0" end="0"/>
                                            </p:txEl>
                                          </p:spTgt>
                                        </p:tgtEl>
                                        <p:attrNameLst>
                                          <p:attrName>ppt_c</p:attrName>
                                        </p:attrNameLst>
                                      </p:cBhvr>
                                      <p:to>
                                        <a:schemeClr val="tx1"/>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2772">
                                            <p:txEl>
                                              <p:pRg st="1" end="1"/>
                                            </p:txEl>
                                          </p:spTgt>
                                        </p:tgtEl>
                                        <p:attrNameLst>
                                          <p:attrName>style.visibility</p:attrName>
                                        </p:attrNameLst>
                                      </p:cBhvr>
                                      <p:to>
                                        <p:strVal val="visible"/>
                                      </p:to>
                                    </p:set>
                                    <p:anim calcmode="lin" valueType="num">
                                      <p:cBhvr additive="base">
                                        <p:cTn id="49" dur="500" fill="hold"/>
                                        <p:tgtEl>
                                          <p:spTgt spid="32772">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277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1" end="1"/>
                                            </p:txEl>
                                          </p:spTgt>
                                        </p:tgtEl>
                                        <p:attrNameLst>
                                          <p:attrName>ppt_c</p:attrName>
                                        </p:attrNameLst>
                                      </p:cBhvr>
                                      <p:to>
                                        <a:schemeClr val="tx1"/>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2772">
                                            <p:txEl>
                                              <p:pRg st="2" end="2"/>
                                            </p:txEl>
                                          </p:spTgt>
                                        </p:tgtEl>
                                        <p:attrNameLst>
                                          <p:attrName>style.visibility</p:attrName>
                                        </p:attrNameLst>
                                      </p:cBhvr>
                                      <p:to>
                                        <p:strVal val="visible"/>
                                      </p:to>
                                    </p:set>
                                    <p:anim calcmode="lin" valueType="num">
                                      <p:cBhvr additive="base">
                                        <p:cTn id="55" dur="500" fill="hold"/>
                                        <p:tgtEl>
                                          <p:spTgt spid="32772">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277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2" end="2"/>
                                            </p:txEl>
                                          </p:spTgt>
                                        </p:tgtEl>
                                        <p:attrNameLst>
                                          <p:attrName>ppt_c</p:attrName>
                                        </p:attrNameLst>
                                      </p:cBhvr>
                                      <p:to>
                                        <a:schemeClr val="tx1"/>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2772">
                                            <p:txEl>
                                              <p:pRg st="3" end="3"/>
                                            </p:txEl>
                                          </p:spTgt>
                                        </p:tgtEl>
                                        <p:attrNameLst>
                                          <p:attrName>style.visibility</p:attrName>
                                        </p:attrNameLst>
                                      </p:cBhvr>
                                      <p:to>
                                        <p:strVal val="visible"/>
                                      </p:to>
                                    </p:set>
                                    <p:anim calcmode="lin" valueType="num">
                                      <p:cBhvr additive="base">
                                        <p:cTn id="61" dur="500" fill="hold"/>
                                        <p:tgtEl>
                                          <p:spTgt spid="32772">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277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3" end="3"/>
                                            </p:txEl>
                                          </p:spTgt>
                                        </p:tgtEl>
                                        <p:attrNameLst>
                                          <p:attrName>ppt_c</p:attrName>
                                        </p:attrNameLst>
                                      </p:cBhvr>
                                      <p:to>
                                        <a:schemeClr val="tx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2772">
                                            <p:txEl>
                                              <p:pRg st="4" end="4"/>
                                            </p:txEl>
                                          </p:spTgt>
                                        </p:tgtEl>
                                        <p:attrNameLst>
                                          <p:attrName>style.visibility</p:attrName>
                                        </p:attrNameLst>
                                      </p:cBhvr>
                                      <p:to>
                                        <p:strVal val="visible"/>
                                      </p:to>
                                    </p:set>
                                    <p:anim calcmode="lin" valueType="num">
                                      <p:cBhvr additive="base">
                                        <p:cTn id="67" dur="500" fill="hold"/>
                                        <p:tgtEl>
                                          <p:spTgt spid="32772">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772">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762000" y="2286000"/>
            <a:ext cx="7696200" cy="3382963"/>
          </a:xfrm>
          <a:prstGeom prst="rect">
            <a:avLst/>
          </a:prstGeom>
          <a:noFill/>
          <a:ln w="9525">
            <a:noFill/>
            <a:miter lim="800000"/>
            <a:headEnd/>
            <a:tailEnd/>
          </a:ln>
        </p:spPr>
        <p:txBody>
          <a:bodyPr>
            <a:spAutoFit/>
          </a:bodyPr>
          <a:lstStyle/>
          <a:p>
            <a:pPr algn="ctr">
              <a:spcBef>
                <a:spcPct val="50000"/>
              </a:spcBef>
            </a:pPr>
            <a:r>
              <a:rPr lang="en-US" sz="7200" dirty="0">
                <a:solidFill>
                  <a:schemeClr val="tx2"/>
                </a:solidFill>
              </a:rPr>
              <a:t>NEVER argue with a member of the audience.</a:t>
            </a:r>
          </a:p>
        </p:txBody>
      </p:sp>
      <p:sp>
        <p:nvSpPr>
          <p:cNvPr id="40963" name="Text Box 3"/>
          <p:cNvSpPr txBox="1">
            <a:spLocks noChangeArrowheads="1"/>
          </p:cNvSpPr>
          <p:nvPr/>
        </p:nvSpPr>
        <p:spPr bwMode="auto">
          <a:xfrm>
            <a:off x="2286000" y="304800"/>
            <a:ext cx="5029200" cy="1938992"/>
          </a:xfrm>
          <a:prstGeom prst="rect">
            <a:avLst/>
          </a:prstGeom>
          <a:noFill/>
          <a:ln w="9525">
            <a:noFill/>
            <a:miter lim="800000"/>
            <a:headEnd/>
            <a:tailEnd/>
          </a:ln>
        </p:spPr>
        <p:txBody>
          <a:bodyPr>
            <a:spAutoFit/>
          </a:bodyPr>
          <a:lstStyle/>
          <a:p>
            <a:pPr algn="ctr">
              <a:spcBef>
                <a:spcPct val="50000"/>
              </a:spcBef>
            </a:pPr>
            <a:r>
              <a:rPr lang="en-US" sz="6000" u="sng" dirty="0" smtClean="0">
                <a:solidFill>
                  <a:schemeClr val="tx2"/>
                </a:solidFill>
              </a:rPr>
              <a:t>THE</a:t>
            </a:r>
            <a:r>
              <a:rPr lang="tr-TR" sz="6000" u="sng" dirty="0" smtClean="0">
                <a:solidFill>
                  <a:schemeClr val="tx2"/>
                </a:solidFill>
              </a:rPr>
              <a:t> Golden</a:t>
            </a:r>
            <a:r>
              <a:rPr lang="en-US" sz="6000" dirty="0" smtClean="0">
                <a:solidFill>
                  <a:schemeClr val="tx2"/>
                </a:solidFill>
              </a:rPr>
              <a:t> </a:t>
            </a:r>
            <a:r>
              <a:rPr lang="en-US" sz="6000" dirty="0">
                <a:solidFill>
                  <a:schemeClr val="tx2"/>
                </a:solidFill>
              </a:rPr>
              <a:t>RULE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8"/>
          <p:cNvSpPr>
            <a:spLocks noGrp="1" noChangeArrowheads="1"/>
          </p:cNvSpPr>
          <p:nvPr>
            <p:ph type="title"/>
          </p:nvPr>
        </p:nvSpPr>
        <p:spPr>
          <a:xfrm>
            <a:off x="317500" y="477838"/>
            <a:ext cx="8637588" cy="1006475"/>
          </a:xfrm>
        </p:spPr>
        <p:txBody>
          <a:bodyPr/>
          <a:lstStyle/>
          <a:p>
            <a:pPr eaLnBrk="1" hangingPunct="1"/>
            <a:r>
              <a:rPr lang="en-US" sz="6000" smtClean="0"/>
              <a:t>Instead…</a:t>
            </a:r>
          </a:p>
        </p:txBody>
      </p:sp>
      <p:sp>
        <p:nvSpPr>
          <p:cNvPr id="41986" name="Rectangle 7"/>
          <p:cNvSpPr>
            <a:spLocks noGrp="1" noChangeArrowheads="1"/>
          </p:cNvSpPr>
          <p:nvPr>
            <p:ph idx="1"/>
          </p:nvPr>
        </p:nvSpPr>
        <p:spPr/>
        <p:txBody>
          <a:bodyPr/>
          <a:lstStyle/>
          <a:p>
            <a:pPr eaLnBrk="1" hangingPunct="1">
              <a:buClr>
                <a:srgbClr val="FF0000"/>
              </a:buClr>
            </a:pPr>
            <a:r>
              <a:rPr lang="en-US" dirty="0" smtClean="0">
                <a:solidFill>
                  <a:schemeClr val="tx2"/>
                </a:solidFill>
              </a:rPr>
              <a:t>Look at the questioner.</a:t>
            </a:r>
          </a:p>
          <a:p>
            <a:pPr eaLnBrk="1" hangingPunct="1">
              <a:buClr>
                <a:srgbClr val="FF0000"/>
              </a:buClr>
            </a:pPr>
            <a:r>
              <a:rPr lang="en-US" dirty="0" smtClean="0">
                <a:solidFill>
                  <a:schemeClr val="tx2"/>
                </a:solidFill>
              </a:rPr>
              <a:t>Remain neutral and attentive.</a:t>
            </a:r>
          </a:p>
          <a:p>
            <a:pPr eaLnBrk="1" hangingPunct="1">
              <a:buClr>
                <a:srgbClr val="FF0000"/>
              </a:buClr>
            </a:pPr>
            <a:r>
              <a:rPr lang="en-US" dirty="0" smtClean="0">
                <a:solidFill>
                  <a:schemeClr val="tx2"/>
                </a:solidFill>
              </a:rPr>
              <a:t>Listen to the whole question.</a:t>
            </a:r>
          </a:p>
          <a:p>
            <a:pPr eaLnBrk="1" hangingPunct="1">
              <a:buClr>
                <a:srgbClr val="FF0000"/>
              </a:buClr>
            </a:pPr>
            <a:r>
              <a:rPr lang="en-US" dirty="0" smtClean="0">
                <a:solidFill>
                  <a:schemeClr val="tx2"/>
                </a:solidFill>
              </a:rPr>
              <a:t>Pause before you respond.</a:t>
            </a:r>
          </a:p>
          <a:p>
            <a:pPr eaLnBrk="1" hangingPunct="1">
              <a:buClr>
                <a:srgbClr val="FF0000"/>
              </a:buClr>
            </a:pPr>
            <a:r>
              <a:rPr lang="en-US" dirty="0" smtClean="0">
                <a:solidFill>
                  <a:schemeClr val="tx2"/>
                </a:solidFill>
              </a:rPr>
              <a:t>Address the questioner, then move your eyes to others.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06412" y="914400"/>
            <a:ext cx="8637588" cy="1006475"/>
          </a:xfrm>
        </p:spPr>
        <p:txBody>
          <a:bodyPr/>
          <a:lstStyle/>
          <a:p>
            <a:pPr algn="ctr" eaLnBrk="1" hangingPunct="1"/>
            <a:r>
              <a:rPr lang="en-US" sz="6000" dirty="0" smtClean="0"/>
              <a:t>Easy as A B C</a:t>
            </a:r>
          </a:p>
        </p:txBody>
      </p:sp>
      <p:sp>
        <p:nvSpPr>
          <p:cNvPr id="43011" name="Rectangle 3"/>
          <p:cNvSpPr>
            <a:spLocks noGrp="1" noChangeArrowheads="1"/>
          </p:cNvSpPr>
          <p:nvPr>
            <p:ph idx="1"/>
          </p:nvPr>
        </p:nvSpPr>
        <p:spPr/>
        <p:txBody>
          <a:bodyPr/>
          <a:lstStyle/>
          <a:p>
            <a:pPr eaLnBrk="1" hangingPunct="1">
              <a:buFont typeface="Wingdings" pitchFamily="2" charset="2"/>
              <a:buNone/>
            </a:pPr>
            <a:r>
              <a:rPr lang="en-US" sz="6000" dirty="0" smtClean="0">
                <a:solidFill>
                  <a:schemeClr val="tx2"/>
                </a:solidFill>
              </a:rPr>
              <a:t>“I can’t </a:t>
            </a:r>
            <a:r>
              <a:rPr lang="en-US" sz="6000" b="1" u="sng" dirty="0" smtClean="0">
                <a:solidFill>
                  <a:schemeClr val="tx2"/>
                </a:solidFill>
              </a:rPr>
              <a:t>A</a:t>
            </a:r>
            <a:r>
              <a:rPr lang="en-US" sz="6000" dirty="0" smtClean="0">
                <a:solidFill>
                  <a:schemeClr val="tx2"/>
                </a:solidFill>
              </a:rPr>
              <a:t>nswer that question </a:t>
            </a:r>
            <a:r>
              <a:rPr lang="en-US" sz="6000" b="1" u="sng" dirty="0" smtClean="0">
                <a:solidFill>
                  <a:schemeClr val="tx2"/>
                </a:solidFill>
              </a:rPr>
              <a:t>B</a:t>
            </a:r>
            <a:r>
              <a:rPr lang="en-US" sz="6000" dirty="0" smtClean="0">
                <a:solidFill>
                  <a:schemeClr val="tx2"/>
                </a:solidFill>
              </a:rPr>
              <a:t>ecause …, but I </a:t>
            </a:r>
            <a:r>
              <a:rPr lang="en-US" sz="6000" b="1" u="sng" dirty="0" smtClean="0">
                <a:solidFill>
                  <a:schemeClr val="tx2"/>
                </a:solidFill>
              </a:rPr>
              <a:t>C</a:t>
            </a:r>
            <a:r>
              <a:rPr lang="en-US" sz="6000" dirty="0" smtClean="0">
                <a:solidFill>
                  <a:schemeClr val="tx2"/>
                </a:solidFill>
              </a:rPr>
              <a:t>an tell you…”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smtClean="0"/>
              <a:t>Objectives for Today</a:t>
            </a:r>
          </a:p>
        </p:txBody>
      </p:sp>
      <p:sp>
        <p:nvSpPr>
          <p:cNvPr id="46083" name="Rectangle 3"/>
          <p:cNvSpPr>
            <a:spLocks noGrp="1" noChangeArrowheads="1"/>
          </p:cNvSpPr>
          <p:nvPr>
            <p:ph idx="1"/>
          </p:nvPr>
        </p:nvSpPr>
        <p:spPr/>
        <p:txBody>
          <a:bodyPr/>
          <a:lstStyle/>
          <a:p>
            <a:pPr eaLnBrk="1" hangingPunct="1">
              <a:lnSpc>
                <a:spcPct val="90000"/>
              </a:lnSpc>
              <a:buClr>
                <a:srgbClr val="FF0000"/>
              </a:buClr>
            </a:pPr>
            <a:r>
              <a:rPr lang="en-US" smtClean="0">
                <a:solidFill>
                  <a:schemeClr val="tx2"/>
                </a:solidFill>
              </a:rPr>
              <a:t>By the end of the session, participants will be able to…</a:t>
            </a:r>
          </a:p>
          <a:p>
            <a:pPr lvl="1" eaLnBrk="1" hangingPunct="1">
              <a:lnSpc>
                <a:spcPct val="90000"/>
              </a:lnSpc>
              <a:buClr>
                <a:srgbClr val="FF0000"/>
              </a:buClr>
            </a:pPr>
            <a:r>
              <a:rPr lang="en-US" smtClean="0">
                <a:solidFill>
                  <a:schemeClr val="tx2"/>
                </a:solidFill>
              </a:rPr>
              <a:t>utilize eye contact, body language and voice to their advantage in a presentation,</a:t>
            </a:r>
          </a:p>
          <a:p>
            <a:pPr lvl="1" eaLnBrk="1" hangingPunct="1">
              <a:lnSpc>
                <a:spcPct val="90000"/>
              </a:lnSpc>
              <a:buClr>
                <a:srgbClr val="FF0000"/>
              </a:buClr>
            </a:pPr>
            <a:r>
              <a:rPr lang="en-US" smtClean="0">
                <a:solidFill>
                  <a:schemeClr val="tx2"/>
                </a:solidFill>
              </a:rPr>
              <a:t>apply the 3 A’s in preparing content for a presentation,</a:t>
            </a:r>
          </a:p>
          <a:p>
            <a:pPr lvl="1" eaLnBrk="1" hangingPunct="1">
              <a:lnSpc>
                <a:spcPct val="90000"/>
              </a:lnSpc>
              <a:buClr>
                <a:srgbClr val="FF0000"/>
              </a:buClr>
            </a:pPr>
            <a:r>
              <a:rPr lang="en-US" smtClean="0">
                <a:solidFill>
                  <a:schemeClr val="tx2"/>
                </a:solidFill>
              </a:rPr>
              <a:t>develop visual aids that reflect good instructional design properties, and</a:t>
            </a:r>
          </a:p>
          <a:p>
            <a:pPr lvl="1" eaLnBrk="1" hangingPunct="1">
              <a:lnSpc>
                <a:spcPct val="90000"/>
              </a:lnSpc>
              <a:buClr>
                <a:srgbClr val="FF0000"/>
              </a:buClr>
            </a:pPr>
            <a:r>
              <a:rPr lang="en-US" smtClean="0">
                <a:solidFill>
                  <a:schemeClr val="tx2"/>
                </a:solidFill>
              </a:rPr>
              <a:t>respond to questions in an effective manner.</a:t>
            </a:r>
          </a:p>
          <a:p>
            <a:pPr lvl="1" eaLnBrk="1" hangingPunct="1">
              <a:lnSpc>
                <a:spcPct val="90000"/>
              </a:lnSpc>
              <a:buClr>
                <a:srgbClr val="FF0000"/>
              </a:buClr>
            </a:pPr>
            <a:endParaRPr lang="en-US" smtClean="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a:xfrm>
            <a:off x="935038" y="1600200"/>
            <a:ext cx="8208962" cy="4114800"/>
          </a:xfrm>
        </p:spPr>
        <p:txBody>
          <a:bodyPr/>
          <a:lstStyle/>
          <a:p>
            <a:pPr marL="0" indent="0" eaLnBrk="1" hangingPunct="1">
              <a:buFont typeface="Wingdings" pitchFamily="2" charset="2"/>
              <a:buNone/>
            </a:pPr>
            <a:r>
              <a:rPr lang="en-US" sz="4000" dirty="0" smtClean="0">
                <a:solidFill>
                  <a:schemeClr val="tx2"/>
                </a:solidFill>
                <a:latin typeface="Comic Sans MS" pitchFamily="66" charset="0"/>
              </a:rPr>
              <a:t>“Make sure you have finished speaking before your audience has finished  listening.”</a:t>
            </a:r>
          </a:p>
          <a:p>
            <a:pPr marL="0" indent="0" eaLnBrk="1" hangingPunct="1">
              <a:buFont typeface="Wingdings" pitchFamily="2" charset="2"/>
              <a:buNone/>
            </a:pPr>
            <a:r>
              <a:rPr lang="en-US" sz="4000" dirty="0" smtClean="0">
                <a:solidFill>
                  <a:schemeClr val="tx2"/>
                </a:solidFill>
                <a:latin typeface="Comic Sans MS" pitchFamily="66" charset="0"/>
              </a:rPr>
              <a:t>		-Dorothy Sarnoff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tr-TR" dirty="0" smtClean="0"/>
          </a:p>
          <a:p>
            <a:pPr algn="ctr">
              <a:buNone/>
            </a:pPr>
            <a:endParaRPr lang="tr-TR" dirty="0" smtClean="0"/>
          </a:p>
          <a:p>
            <a:pPr algn="ctr">
              <a:buNone/>
            </a:pPr>
            <a:r>
              <a:rPr lang="tr-TR" sz="2800" b="1" dirty="0" smtClean="0">
                <a:solidFill>
                  <a:schemeClr val="accent1">
                    <a:lumMod val="60000"/>
                    <a:lumOff val="40000"/>
                  </a:schemeClr>
                </a:solidFill>
              </a:rPr>
              <a:t>QUESTIONS</a:t>
            </a:r>
          </a:p>
          <a:p>
            <a:pPr algn="ctr">
              <a:buNone/>
            </a:pPr>
            <a:r>
              <a:rPr lang="tr-TR" sz="2800" b="1" dirty="0" smtClean="0">
                <a:solidFill>
                  <a:schemeClr val="accent1">
                    <a:lumMod val="60000"/>
                    <a:lumOff val="40000"/>
                  </a:schemeClr>
                </a:solidFill>
              </a:rPr>
              <a:t>????</a:t>
            </a:r>
            <a:endParaRPr lang="en-US" sz="2800" b="1" dirty="0">
              <a:solidFill>
                <a:schemeClr val="accent1">
                  <a:lumMod val="60000"/>
                  <a:lumOff val="4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676400" y="2057400"/>
            <a:ext cx="6019800" cy="914400"/>
          </a:xfrm>
          <a:prstGeom prst="rect">
            <a:avLst/>
          </a:prstGeom>
          <a:noFill/>
          <a:ln w="9525">
            <a:noFill/>
            <a:miter lim="800000"/>
            <a:headEnd/>
            <a:tailEnd/>
          </a:ln>
        </p:spPr>
        <p:txBody>
          <a:bodyPr>
            <a:spAutoFit/>
          </a:bodyPr>
          <a:lstStyle/>
          <a:p>
            <a:pPr algn="ctr">
              <a:spcBef>
                <a:spcPct val="50000"/>
              </a:spcBef>
            </a:pPr>
            <a:r>
              <a:rPr lang="en-US" sz="5400" dirty="0">
                <a:solidFill>
                  <a:schemeClr val="tx2"/>
                </a:solidFill>
                <a:latin typeface="Comic Sans MS" pitchFamily="66" charset="0"/>
              </a:rPr>
              <a:t>+</a:t>
            </a:r>
            <a:r>
              <a:rPr lang="en-US" dirty="0">
                <a:solidFill>
                  <a:schemeClr val="tx2"/>
                </a:solidFill>
                <a:latin typeface="Comic Sans MS" pitchFamily="66" charset="0"/>
              </a:rPr>
              <a:t>                     </a:t>
            </a:r>
            <a:r>
              <a:rPr lang="tr-TR" dirty="0" smtClean="0">
                <a:solidFill>
                  <a:schemeClr val="tx2"/>
                </a:solidFill>
                <a:latin typeface="Comic Sans MS" pitchFamily="66" charset="0"/>
              </a:rPr>
              <a:t>-</a:t>
            </a:r>
            <a:endParaRPr lang="en-US" dirty="0">
              <a:solidFill>
                <a:schemeClr val="tx2"/>
              </a:solidFill>
              <a:latin typeface="Comic Sans MS" pitchFamily="66" charset="0"/>
            </a:endParaRPr>
          </a:p>
        </p:txBody>
      </p:sp>
      <p:sp>
        <p:nvSpPr>
          <p:cNvPr id="10243" name="Line 3"/>
          <p:cNvSpPr>
            <a:spLocks noChangeShapeType="1"/>
          </p:cNvSpPr>
          <p:nvPr/>
        </p:nvSpPr>
        <p:spPr bwMode="auto">
          <a:xfrm>
            <a:off x="1143000" y="2895600"/>
            <a:ext cx="7010400" cy="0"/>
          </a:xfrm>
          <a:prstGeom prst="line">
            <a:avLst/>
          </a:prstGeom>
          <a:noFill/>
          <a:ln w="76200">
            <a:solidFill>
              <a:schemeClr val="tx2"/>
            </a:solidFill>
            <a:round/>
            <a:headEnd/>
            <a:tailEnd/>
          </a:ln>
        </p:spPr>
        <p:txBody>
          <a:bodyPr wrap="none"/>
          <a:lstStyle/>
          <a:p>
            <a:endParaRPr lang="en-US"/>
          </a:p>
        </p:txBody>
      </p:sp>
      <p:sp>
        <p:nvSpPr>
          <p:cNvPr id="10244" name="Line 4"/>
          <p:cNvSpPr>
            <a:spLocks noChangeShapeType="1"/>
          </p:cNvSpPr>
          <p:nvPr/>
        </p:nvSpPr>
        <p:spPr bwMode="auto">
          <a:xfrm>
            <a:off x="4572000" y="2286000"/>
            <a:ext cx="0" cy="3886200"/>
          </a:xfrm>
          <a:prstGeom prst="line">
            <a:avLst/>
          </a:prstGeom>
          <a:noFill/>
          <a:ln w="76200">
            <a:solidFill>
              <a:schemeClr val="tx2"/>
            </a:solidFill>
            <a:round/>
            <a:headEnd/>
            <a:tailEnd/>
          </a:ln>
        </p:spPr>
        <p:txBody>
          <a:bodyPr wrap="none"/>
          <a:lstStyle/>
          <a:p>
            <a:endParaRPr lang="en-US"/>
          </a:p>
        </p:txBody>
      </p:sp>
      <p:sp>
        <p:nvSpPr>
          <p:cNvPr id="10245" name="Text Box 5"/>
          <p:cNvSpPr txBox="1">
            <a:spLocks noChangeArrowheads="1"/>
          </p:cNvSpPr>
          <p:nvPr/>
        </p:nvSpPr>
        <p:spPr bwMode="auto">
          <a:xfrm>
            <a:off x="1524000" y="860425"/>
            <a:ext cx="6629400" cy="1006475"/>
          </a:xfrm>
          <a:prstGeom prst="rect">
            <a:avLst/>
          </a:prstGeom>
          <a:noFill/>
          <a:ln w="9525">
            <a:noFill/>
            <a:miter lim="800000"/>
            <a:headEnd/>
            <a:tailEnd/>
          </a:ln>
        </p:spPr>
        <p:txBody>
          <a:bodyPr>
            <a:spAutoFit/>
          </a:bodyPr>
          <a:lstStyle/>
          <a:p>
            <a:pPr algn="ctr">
              <a:spcBef>
                <a:spcPct val="50000"/>
              </a:spcBef>
            </a:pPr>
            <a:r>
              <a:rPr lang="en-US" sz="6000" dirty="0">
                <a:solidFill>
                  <a:schemeClr val="tx2"/>
                </a:solidFill>
                <a:latin typeface="+mj-lt"/>
              </a:rPr>
              <a:t>Self-Assessment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Objectives for Today</a:t>
            </a:r>
          </a:p>
        </p:txBody>
      </p:sp>
      <p:sp>
        <p:nvSpPr>
          <p:cNvPr id="12291" name="Rectangle 3"/>
          <p:cNvSpPr>
            <a:spLocks noGrp="1" noChangeArrowheads="1"/>
          </p:cNvSpPr>
          <p:nvPr>
            <p:ph idx="1"/>
          </p:nvPr>
        </p:nvSpPr>
        <p:spPr/>
        <p:txBody>
          <a:bodyPr>
            <a:normAutofit fontScale="92500" lnSpcReduction="20000"/>
          </a:bodyPr>
          <a:lstStyle/>
          <a:p>
            <a:pPr eaLnBrk="1" hangingPunct="1">
              <a:lnSpc>
                <a:spcPct val="90000"/>
              </a:lnSpc>
              <a:buClr>
                <a:srgbClr val="0070C0"/>
              </a:buClr>
            </a:pPr>
            <a:r>
              <a:rPr lang="en-US" sz="2800" dirty="0" smtClean="0">
                <a:solidFill>
                  <a:schemeClr val="tx2"/>
                </a:solidFill>
              </a:rPr>
              <a:t>By the end of the session, participants will be able to…</a:t>
            </a:r>
          </a:p>
          <a:p>
            <a:pPr lvl="1" eaLnBrk="1" hangingPunct="1">
              <a:lnSpc>
                <a:spcPct val="90000"/>
              </a:lnSpc>
              <a:buClr>
                <a:srgbClr val="0070C0"/>
              </a:buClr>
            </a:pPr>
            <a:r>
              <a:rPr lang="tr-TR" sz="2800" dirty="0" smtClean="0">
                <a:solidFill>
                  <a:schemeClr val="tx2"/>
                </a:solidFill>
              </a:rPr>
              <a:t>U</a:t>
            </a:r>
            <a:r>
              <a:rPr lang="en-US" sz="2800" dirty="0" err="1" smtClean="0">
                <a:solidFill>
                  <a:schemeClr val="tx2"/>
                </a:solidFill>
              </a:rPr>
              <a:t>tilize</a:t>
            </a:r>
            <a:r>
              <a:rPr lang="en-US" sz="2800" dirty="0" smtClean="0">
                <a:solidFill>
                  <a:schemeClr val="tx2"/>
                </a:solidFill>
              </a:rPr>
              <a:t> eye contact, body language and voice to their advantage in a presentation,</a:t>
            </a:r>
          </a:p>
          <a:p>
            <a:pPr lvl="1" eaLnBrk="1" hangingPunct="1">
              <a:lnSpc>
                <a:spcPct val="90000"/>
              </a:lnSpc>
              <a:buClr>
                <a:srgbClr val="0070C0"/>
              </a:buClr>
            </a:pPr>
            <a:r>
              <a:rPr lang="tr-TR" sz="2800" dirty="0" smtClean="0">
                <a:solidFill>
                  <a:schemeClr val="tx2"/>
                </a:solidFill>
              </a:rPr>
              <a:t>A</a:t>
            </a:r>
            <a:r>
              <a:rPr lang="en-US" sz="2800" dirty="0" err="1" smtClean="0">
                <a:solidFill>
                  <a:schemeClr val="tx2"/>
                </a:solidFill>
              </a:rPr>
              <a:t>pply</a:t>
            </a:r>
            <a:r>
              <a:rPr lang="en-US" sz="2800" dirty="0" smtClean="0">
                <a:solidFill>
                  <a:schemeClr val="tx2"/>
                </a:solidFill>
              </a:rPr>
              <a:t> the 3 A’s in preparing content for a presentation,</a:t>
            </a:r>
          </a:p>
          <a:p>
            <a:pPr lvl="1" eaLnBrk="1" hangingPunct="1">
              <a:lnSpc>
                <a:spcPct val="90000"/>
              </a:lnSpc>
              <a:buClr>
                <a:srgbClr val="0070C0"/>
              </a:buClr>
            </a:pPr>
            <a:r>
              <a:rPr lang="tr-TR" sz="2800" dirty="0" smtClean="0">
                <a:solidFill>
                  <a:schemeClr val="tx2"/>
                </a:solidFill>
              </a:rPr>
              <a:t>D</a:t>
            </a:r>
            <a:r>
              <a:rPr lang="en-US" sz="2800" dirty="0" err="1" smtClean="0">
                <a:solidFill>
                  <a:schemeClr val="tx2"/>
                </a:solidFill>
              </a:rPr>
              <a:t>evelop</a:t>
            </a:r>
            <a:r>
              <a:rPr lang="en-US" sz="2800" dirty="0" smtClean="0">
                <a:solidFill>
                  <a:schemeClr val="tx2"/>
                </a:solidFill>
              </a:rPr>
              <a:t> visual aids that reflect good instructional design properties</a:t>
            </a:r>
          </a:p>
          <a:p>
            <a:pPr lvl="1" eaLnBrk="1" hangingPunct="1">
              <a:lnSpc>
                <a:spcPct val="90000"/>
              </a:lnSpc>
              <a:buClr>
                <a:srgbClr val="0070C0"/>
              </a:buClr>
            </a:pPr>
            <a:r>
              <a:rPr lang="tr-TR" sz="2800" dirty="0" smtClean="0">
                <a:solidFill>
                  <a:schemeClr val="tx2"/>
                </a:solidFill>
              </a:rPr>
              <a:t>R</a:t>
            </a:r>
            <a:r>
              <a:rPr lang="en-US" sz="2800" dirty="0" err="1" smtClean="0">
                <a:solidFill>
                  <a:schemeClr val="tx2"/>
                </a:solidFill>
              </a:rPr>
              <a:t>espond</a:t>
            </a:r>
            <a:r>
              <a:rPr lang="en-US" sz="2800" dirty="0" smtClean="0">
                <a:solidFill>
                  <a:schemeClr val="tx2"/>
                </a:solidFill>
              </a:rPr>
              <a:t> to questions in an effective manner.</a:t>
            </a:r>
          </a:p>
          <a:p>
            <a:pPr lvl="1" eaLnBrk="1" hangingPunct="1">
              <a:lnSpc>
                <a:spcPct val="90000"/>
              </a:lnSpc>
              <a:buClr>
                <a:srgbClr val="FF0000"/>
              </a:buClr>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General </a:t>
            </a:r>
            <a:r>
              <a:rPr lang="en-US" dirty="0" smtClean="0"/>
              <a:t>Competencies</a:t>
            </a:r>
            <a:r>
              <a:rPr lang="tr-TR" dirty="0" smtClean="0"/>
              <a:t>(1)</a:t>
            </a:r>
            <a:endParaRPr lang="en-US" dirty="0" smtClean="0"/>
          </a:p>
        </p:txBody>
      </p:sp>
      <p:sp>
        <p:nvSpPr>
          <p:cNvPr id="13315" name="Rectangle 3"/>
          <p:cNvSpPr>
            <a:spLocks noGrp="1" noChangeArrowheads="1"/>
          </p:cNvSpPr>
          <p:nvPr>
            <p:ph idx="1"/>
          </p:nvPr>
        </p:nvSpPr>
        <p:spPr/>
        <p:txBody>
          <a:bodyPr>
            <a:normAutofit/>
          </a:bodyPr>
          <a:lstStyle/>
          <a:p>
            <a:r>
              <a:rPr lang="en-US" sz="2800" dirty="0" smtClean="0">
                <a:solidFill>
                  <a:schemeClr val="tx2"/>
                </a:solidFill>
              </a:rPr>
              <a:t>Interpersonal Communication</a:t>
            </a:r>
            <a:r>
              <a:rPr lang="tr-TR" dirty="0" smtClean="0">
                <a:solidFill>
                  <a:schemeClr val="tx2"/>
                </a:solidFill>
              </a:rPr>
              <a:t/>
            </a:r>
            <a:br>
              <a:rPr lang="tr-TR" dirty="0" smtClean="0">
                <a:solidFill>
                  <a:schemeClr val="tx2"/>
                </a:solidFill>
              </a:rPr>
            </a:br>
            <a:r>
              <a:rPr lang="en-US" dirty="0" smtClean="0"/>
              <a:t>Interpersonal communication is the process that we use to communicate our ideas, thoughts, and feelings to another person. Our interpersonal communication skills are learned behaviors that can be improved through knowledge, practice, feedback, and reflection.</a:t>
            </a:r>
            <a:endParaRPr lang="en-US" dirty="0" smtClean="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
            </a:r>
            <a:r>
              <a:rPr lang="en-US" dirty="0" smtClean="0"/>
              <a:t>Competencies</a:t>
            </a:r>
            <a:r>
              <a:rPr lang="tr-TR" dirty="0" smtClean="0"/>
              <a:t>(2)</a:t>
            </a:r>
            <a:endParaRPr lang="en-US" dirty="0"/>
          </a:p>
        </p:txBody>
      </p:sp>
      <p:sp>
        <p:nvSpPr>
          <p:cNvPr id="3" name="Content Placeholder 2"/>
          <p:cNvSpPr>
            <a:spLocks noGrp="1"/>
          </p:cNvSpPr>
          <p:nvPr>
            <p:ph idx="1"/>
          </p:nvPr>
        </p:nvSpPr>
        <p:spPr/>
        <p:txBody>
          <a:bodyPr/>
          <a:lstStyle/>
          <a:p>
            <a:r>
              <a:rPr lang="en-US" dirty="0" smtClean="0">
                <a:solidFill>
                  <a:schemeClr val="tx2"/>
                </a:solidFill>
              </a:rPr>
              <a:t>Professionalism</a:t>
            </a:r>
            <a:r>
              <a:rPr lang="tr-TR" dirty="0" smtClean="0">
                <a:solidFill>
                  <a:schemeClr val="tx2"/>
                </a:solidFill>
              </a:rPr>
              <a:t/>
            </a:r>
            <a:br>
              <a:rPr lang="tr-TR" dirty="0" smtClean="0">
                <a:solidFill>
                  <a:schemeClr val="tx2"/>
                </a:solidFill>
              </a:rPr>
            </a:br>
            <a:r>
              <a:rPr lang="en-US" dirty="0" smtClean="0"/>
              <a:t> </a:t>
            </a:r>
            <a:r>
              <a:rPr lang="tr-TR" dirty="0" smtClean="0"/>
              <a:t>I</a:t>
            </a:r>
            <a:r>
              <a:rPr lang="en-US" dirty="0" smtClean="0"/>
              <a:t>t defines a profession as "a calling requiring specialized knowledge and often long and intensive academic preparation."</a:t>
            </a:r>
            <a:endParaRPr lang="en-US" dirty="0" smtClean="0">
              <a:solidFill>
                <a:schemeClr val="tx2"/>
              </a:solidFill>
            </a:endParaRPr>
          </a:p>
          <a:p>
            <a:r>
              <a:rPr lang="en-US" dirty="0" smtClean="0">
                <a:solidFill>
                  <a:schemeClr val="tx2"/>
                </a:solidFill>
              </a:rPr>
              <a:t>Practice-Based Learning &amp; Improvement</a:t>
            </a:r>
            <a:r>
              <a:rPr lang="tr-TR" dirty="0" smtClean="0">
                <a:solidFill>
                  <a:schemeClr val="tx2"/>
                </a:solidFill>
              </a:rPr>
              <a:t/>
            </a:r>
            <a:br>
              <a:rPr lang="tr-TR" dirty="0" smtClean="0">
                <a:solidFill>
                  <a:schemeClr val="tx2"/>
                </a:solidFill>
              </a:rPr>
            </a:br>
            <a:r>
              <a:rPr lang="en-US" dirty="0" smtClean="0"/>
              <a:t> understanding how learning experiences and educational processes might best be aligned or integrated to support professional learning.</a:t>
            </a:r>
            <a:endParaRPr lang="en-US" dirty="0" smtClean="0">
              <a:solidFill>
                <a:schemeClr val="tx2"/>
              </a:solidFill>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26394" y="736937"/>
            <a:ext cx="5943600" cy="1015663"/>
          </a:xfrm>
          <a:prstGeom prst="rect">
            <a:avLst/>
          </a:prstGeom>
          <a:noFill/>
          <a:ln w="9525">
            <a:noFill/>
            <a:miter lim="800000"/>
            <a:headEnd/>
            <a:tailEnd/>
          </a:ln>
        </p:spPr>
        <p:txBody>
          <a:bodyPr>
            <a:spAutoFit/>
          </a:bodyPr>
          <a:lstStyle/>
          <a:p>
            <a:pPr algn="ctr">
              <a:spcBef>
                <a:spcPct val="50000"/>
              </a:spcBef>
            </a:pPr>
            <a:r>
              <a:rPr lang="en-US" sz="6000" dirty="0" smtClean="0">
                <a:solidFill>
                  <a:schemeClr val="tx2"/>
                </a:solidFill>
                <a:latin typeface="+mn-lt"/>
              </a:rPr>
              <a:t>Podium </a:t>
            </a:r>
            <a:r>
              <a:rPr lang="en-US" sz="6000" dirty="0">
                <a:solidFill>
                  <a:schemeClr val="tx2"/>
                </a:solidFill>
                <a:latin typeface="+mn-lt"/>
              </a:rPr>
              <a:t>Panic</a:t>
            </a:r>
          </a:p>
        </p:txBody>
      </p:sp>
      <p:sp>
        <p:nvSpPr>
          <p:cNvPr id="62468" name="Rectangle 4"/>
          <p:cNvSpPr>
            <a:spLocks noGrp="1" noChangeArrowheads="1"/>
          </p:cNvSpPr>
          <p:nvPr>
            <p:ph idx="1"/>
          </p:nvPr>
        </p:nvSpPr>
        <p:spPr>
          <a:xfrm>
            <a:off x="381000" y="1752600"/>
            <a:ext cx="8434388" cy="4078288"/>
          </a:xfrm>
        </p:spPr>
        <p:txBody>
          <a:bodyPr>
            <a:normAutofit/>
          </a:bodyPr>
          <a:lstStyle/>
          <a:p>
            <a:pPr algn="ctr" eaLnBrk="1" hangingPunct="1">
              <a:lnSpc>
                <a:spcPct val="90000"/>
              </a:lnSpc>
              <a:buFont typeface="Wingdings" pitchFamily="2" charset="2"/>
              <a:buNone/>
            </a:pPr>
            <a:r>
              <a:rPr lang="en-US" sz="5400" dirty="0" smtClean="0">
                <a:solidFill>
                  <a:schemeClr val="tx2"/>
                </a:solidFill>
              </a:rPr>
              <a:t>	</a:t>
            </a:r>
            <a:endParaRPr lang="tr-TR" sz="5400" dirty="0" smtClean="0">
              <a:solidFill>
                <a:schemeClr val="tx2"/>
              </a:solidFill>
            </a:endParaRPr>
          </a:p>
          <a:p>
            <a:pPr algn="ctr" eaLnBrk="1" hangingPunct="1">
              <a:lnSpc>
                <a:spcPct val="90000"/>
              </a:lnSpc>
              <a:buFont typeface="Wingdings" pitchFamily="2" charset="2"/>
              <a:buNone/>
            </a:pPr>
            <a:r>
              <a:rPr lang="en-US" sz="4000" dirty="0" smtClean="0">
                <a:solidFill>
                  <a:schemeClr val="tx2"/>
                </a:solidFill>
              </a:rPr>
              <a:t>For </a:t>
            </a:r>
            <a:r>
              <a:rPr lang="en-US" sz="4000" dirty="0" smtClean="0">
                <a:solidFill>
                  <a:schemeClr val="tx2"/>
                </a:solidFill>
              </a:rPr>
              <a:t>some people, the thought of giving a presentation is more frightening than falling off a cliff, financial difficulties, snakes and even death.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 calcmode="lin" valueType="num">
                                      <p:cBhvr additive="base">
                                        <p:cTn id="7" dur="500" fill="hold"/>
                                        <p:tgtEl>
                                          <p:spTgt spid="624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8">
                                            <p:txEl>
                                              <p:pRg st="1" end="1"/>
                                            </p:txEl>
                                          </p:spTgt>
                                        </p:tgtEl>
                                        <p:attrNameLst>
                                          <p:attrName>style.visibility</p:attrName>
                                        </p:attrNameLst>
                                      </p:cBhvr>
                                      <p:to>
                                        <p:strVal val="visible"/>
                                      </p:to>
                                    </p:set>
                                    <p:anim calcmode="lin" valueType="num">
                                      <p:cBhvr additive="base">
                                        <p:cTn id="13" dur="500" fill="hold"/>
                                        <p:tgtEl>
                                          <p:spTgt spid="624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17512" y="609600"/>
            <a:ext cx="8637587" cy="381000"/>
          </a:xfrm>
        </p:spPr>
        <p:txBody>
          <a:bodyPr>
            <a:normAutofit fontScale="90000"/>
          </a:bodyPr>
          <a:lstStyle/>
          <a:p>
            <a:pPr algn="ctr" eaLnBrk="1" hangingPunct="1"/>
            <a:r>
              <a:rPr lang="tr-TR" sz="4800" dirty="0" smtClean="0"/>
              <a:t/>
            </a:r>
            <a:br>
              <a:rPr lang="tr-TR" sz="4800" dirty="0" smtClean="0"/>
            </a:br>
            <a:r>
              <a:rPr lang="tr-TR" sz="4800" dirty="0"/>
              <a:t/>
            </a:r>
            <a:br>
              <a:rPr lang="tr-TR" sz="4800" dirty="0"/>
            </a:br>
            <a:r>
              <a:rPr lang="tr-TR" sz="4800" dirty="0" smtClean="0"/>
              <a:t/>
            </a:r>
            <a:br>
              <a:rPr lang="tr-TR" sz="4800" dirty="0" smtClean="0"/>
            </a:br>
            <a:r>
              <a:rPr lang="en-US" sz="4400" dirty="0" smtClean="0"/>
              <a:t>Dealing </a:t>
            </a:r>
            <a:r>
              <a:rPr lang="en-US" sz="4400" dirty="0" smtClean="0"/>
              <a:t>with Podium </a:t>
            </a:r>
            <a:r>
              <a:rPr lang="en-US" sz="4400" dirty="0" smtClean="0"/>
              <a:t>Panic</a:t>
            </a:r>
            <a:r>
              <a:rPr lang="tr-TR" sz="4400" dirty="0" smtClean="0"/>
              <a:t>(1)</a:t>
            </a:r>
            <a:endParaRPr lang="en-US" sz="4400" dirty="0" smtClean="0"/>
          </a:p>
        </p:txBody>
      </p:sp>
      <p:sp>
        <p:nvSpPr>
          <p:cNvPr id="15363" name="Rectangle 3"/>
          <p:cNvSpPr>
            <a:spLocks noGrp="1" noChangeArrowheads="1"/>
          </p:cNvSpPr>
          <p:nvPr>
            <p:ph idx="1"/>
          </p:nvPr>
        </p:nvSpPr>
        <p:spPr>
          <a:xfrm>
            <a:off x="417512" y="2514600"/>
            <a:ext cx="8815387" cy="4114800"/>
          </a:xfrm>
        </p:spPr>
        <p:txBody>
          <a:bodyPr>
            <a:normAutofit lnSpcReduction="10000"/>
          </a:bodyPr>
          <a:lstStyle/>
          <a:p>
            <a:pPr eaLnBrk="1" hangingPunct="1">
              <a:lnSpc>
                <a:spcPct val="90000"/>
              </a:lnSpc>
              <a:buClr>
                <a:srgbClr val="FF0000"/>
              </a:buClr>
            </a:pPr>
            <a:r>
              <a:rPr lang="en-US" sz="4000" dirty="0" smtClean="0">
                <a:solidFill>
                  <a:schemeClr val="tx2"/>
                </a:solidFill>
              </a:rPr>
              <a:t>Audiences are forgiving</a:t>
            </a:r>
          </a:p>
          <a:p>
            <a:pPr eaLnBrk="1" hangingPunct="1">
              <a:lnSpc>
                <a:spcPct val="90000"/>
              </a:lnSpc>
              <a:buClr>
                <a:srgbClr val="FF0000"/>
              </a:buClr>
            </a:pPr>
            <a:r>
              <a:rPr lang="en-US" sz="4000" dirty="0" smtClean="0">
                <a:solidFill>
                  <a:schemeClr val="tx2"/>
                </a:solidFill>
              </a:rPr>
              <a:t>Nervousness is usually invisible</a:t>
            </a:r>
          </a:p>
          <a:p>
            <a:pPr eaLnBrk="1" hangingPunct="1">
              <a:lnSpc>
                <a:spcPct val="90000"/>
              </a:lnSpc>
              <a:buClr>
                <a:srgbClr val="FF0000"/>
              </a:buClr>
            </a:pPr>
            <a:r>
              <a:rPr lang="en-US" sz="4000" dirty="0" smtClean="0">
                <a:solidFill>
                  <a:schemeClr val="tx2"/>
                </a:solidFill>
              </a:rPr>
              <a:t>Be yourself</a:t>
            </a:r>
          </a:p>
          <a:p>
            <a:pPr eaLnBrk="1" hangingPunct="1">
              <a:lnSpc>
                <a:spcPct val="90000"/>
              </a:lnSpc>
              <a:buClr>
                <a:srgbClr val="FF0000"/>
              </a:buClr>
            </a:pPr>
            <a:r>
              <a:rPr lang="en-US" sz="4000" dirty="0" smtClean="0">
                <a:solidFill>
                  <a:schemeClr val="tx2"/>
                </a:solidFill>
              </a:rPr>
              <a:t>Practice deep breathing/ visualization techniques</a:t>
            </a:r>
          </a:p>
          <a:p>
            <a:pPr eaLnBrk="1" hangingPunct="1">
              <a:lnSpc>
                <a:spcPct val="90000"/>
              </a:lnSpc>
              <a:buClr>
                <a:srgbClr val="FF0000"/>
              </a:buClr>
            </a:pPr>
            <a:r>
              <a:rPr lang="en-US" sz="4000" dirty="0" smtClean="0">
                <a:solidFill>
                  <a:schemeClr val="tx2"/>
                </a:solidFill>
              </a:rPr>
              <a:t>Begin in your comfort zone</a:t>
            </a:r>
          </a:p>
          <a:p>
            <a:pPr eaLnBrk="1" hangingPunct="1">
              <a:lnSpc>
                <a:spcPct val="90000"/>
              </a:lnSpc>
              <a:buClr>
                <a:srgbClr val="FF0000"/>
              </a:buClr>
              <a:buFont typeface="Wingdings" pitchFamily="2" charset="2"/>
              <a:buNone/>
            </a:pPr>
            <a:endParaRPr lang="en-US" sz="4000" dirty="0" smtClean="0">
              <a:solidFill>
                <a:schemeClr val="tx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08E8D5A9B4CB4EBB6A6F99BA25BEBF" ma:contentTypeVersion="1" ma:contentTypeDescription="Create a new document." ma:contentTypeScope="" ma:versionID="ed875a5721f4dae218768c1af0a4dd73">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701DDD-F89F-442E-B838-48F8F563CA0C}"/>
</file>

<file path=customXml/itemProps2.xml><?xml version="1.0" encoding="utf-8"?>
<ds:datastoreItem xmlns:ds="http://schemas.openxmlformats.org/officeDocument/2006/customXml" ds:itemID="{E891EC0A-9314-4107-A2FD-478A49221F90}"/>
</file>

<file path=customXml/itemProps3.xml><?xml version="1.0" encoding="utf-8"?>
<ds:datastoreItem xmlns:ds="http://schemas.openxmlformats.org/officeDocument/2006/customXml" ds:itemID="{63892EF3-CB69-4DA2-B7A1-C9DF7A4F2695}"/>
</file>

<file path=docProps/app.xml><?xml version="1.0" encoding="utf-8"?>
<Properties xmlns="http://schemas.openxmlformats.org/officeDocument/2006/extended-properties" xmlns:vt="http://schemas.openxmlformats.org/officeDocument/2006/docPropsVTypes">
  <Template>Organic</Template>
  <TotalTime>1017</TotalTime>
  <Words>962</Words>
  <Application>Microsoft Office PowerPoint</Application>
  <PresentationFormat>On-screen Show (4:3)</PresentationFormat>
  <Paragraphs>193</Paragraphs>
  <Slides>39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Comic Sans MS</vt:lpstr>
      <vt:lpstr>Garamond</vt:lpstr>
      <vt:lpstr>Times New Roman</vt:lpstr>
      <vt:lpstr>Wingdings</vt:lpstr>
      <vt:lpstr>Organic</vt:lpstr>
      <vt:lpstr>PowerPoint Presentation</vt:lpstr>
      <vt:lpstr>PowerPoint Presentation</vt:lpstr>
      <vt:lpstr>PowerPoint Presentation</vt:lpstr>
      <vt:lpstr>PowerPoint Presentation</vt:lpstr>
      <vt:lpstr>Objectives for Today</vt:lpstr>
      <vt:lpstr>General Competencies(1)</vt:lpstr>
      <vt:lpstr>General Competencies(2)</vt:lpstr>
      <vt:lpstr>PowerPoint Presentation</vt:lpstr>
      <vt:lpstr>   Dealing with Podium Panic(1)</vt:lpstr>
      <vt:lpstr>PowerPoint Presentation</vt:lpstr>
      <vt:lpstr>Eye Contact</vt:lpstr>
      <vt:lpstr>Body Language(1)</vt:lpstr>
      <vt:lpstr>Body Language(1)</vt:lpstr>
      <vt:lpstr>Body Language(2)</vt:lpstr>
      <vt:lpstr>PowerPoint Presentation</vt:lpstr>
      <vt:lpstr>Preparing Content</vt:lpstr>
      <vt:lpstr>Analyze Your Audience</vt:lpstr>
      <vt:lpstr>Analyze Your Audience</vt:lpstr>
      <vt:lpstr>Define What Action</vt:lpstr>
      <vt:lpstr>Arranging Your Argument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Answers</vt:lpstr>
      <vt:lpstr>Questions &amp; Answers</vt:lpstr>
      <vt:lpstr>Questions &amp; Answers</vt:lpstr>
      <vt:lpstr>PowerPoint Presentation</vt:lpstr>
      <vt:lpstr>Instead…</vt:lpstr>
      <vt:lpstr>Easy as A B C</vt:lpstr>
      <vt:lpstr>Objectives for Today</vt:lpstr>
      <vt:lpstr>PowerPoint Presentation</vt:lpstr>
      <vt:lpstr>PowerPoint Presentation</vt:lpstr>
    </vt:vector>
  </TitlesOfParts>
  <Company>Ilex Oncology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btyo</dc:creator>
  <cp:lastModifiedBy>btyo</cp:lastModifiedBy>
  <cp:revision>89</cp:revision>
  <dcterms:created xsi:type="dcterms:W3CDTF">2001-05-08T19:13:53Z</dcterms:created>
  <dcterms:modified xsi:type="dcterms:W3CDTF">2019-05-15T10:26:56Z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0x0101002D08E8D5A9B4CB4EBB6A6F99BA25BEBF</vt:lpwstr>
  </property>
</Properties>
</file>