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7" r:id="rId3"/>
    <p:sldId id="259" r:id="rId4"/>
    <p:sldId id="265" r:id="rId5"/>
    <p:sldId id="266" r:id="rId6"/>
    <p:sldId id="273" r:id="rId7"/>
    <p:sldId id="267" r:id="rId8"/>
    <p:sldId id="263" r:id="rId9"/>
    <p:sldId id="269" r:id="rId10"/>
    <p:sldId id="271" r:id="rId11"/>
    <p:sldId id="274" r:id="rId12"/>
    <p:sldId id="268" r:id="rId13"/>
    <p:sldId id="275" r:id="rId14"/>
    <p:sldId id="270" r:id="rId15"/>
    <p:sldId id="272" r:id="rId16"/>
    <p:sldId id="261" r:id="rId17"/>
    <p:sldId id="262"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D76"/>
    <a:srgbClr val="595959"/>
    <a:srgbClr val="004BC7"/>
    <a:srgbClr val="53B5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498"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22858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1BC96-8F10-4D07-A3A8-992782B36F9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214003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98156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378018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66925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56586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338914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17767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318176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4792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1BC96-8F10-4D07-A3A8-992782B36F96}"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217422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B1BC96-8F10-4D07-A3A8-992782B36F9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152278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B1BC96-8F10-4D07-A3A8-992782B36F96}"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19024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B1BC96-8F10-4D07-A3A8-992782B36F96}"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21387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1BC96-8F10-4D07-A3A8-992782B36F96}"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168672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1BC96-8F10-4D07-A3A8-992782B36F9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350848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1BC96-8F10-4D07-A3A8-992782B36F96}"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5732F-2F3F-4B54-A040-EC7CD5A510AE}" type="slidenum">
              <a:rPr lang="en-US" smtClean="0"/>
              <a:t>‹#›</a:t>
            </a:fld>
            <a:endParaRPr lang="en-US"/>
          </a:p>
        </p:txBody>
      </p:sp>
    </p:spTree>
    <p:extLst>
      <p:ext uri="{BB962C8B-B14F-4D97-AF65-F5344CB8AC3E}">
        <p14:creationId xmlns:p14="http://schemas.microsoft.com/office/powerpoint/2010/main" val="265115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B1BC96-8F10-4D07-A3A8-992782B36F96}" type="datetimeFigureOut">
              <a:rPr lang="en-US" smtClean="0"/>
              <a:t>4/15/2021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15732F-2F3F-4B54-A040-EC7CD5A510AE}" type="slidenum">
              <a:rPr lang="en-US" smtClean="0"/>
              <a:t>‹#›</a:t>
            </a:fld>
            <a:endParaRPr lang="en-US"/>
          </a:p>
        </p:txBody>
      </p:sp>
    </p:spTree>
    <p:extLst>
      <p:ext uri="{BB962C8B-B14F-4D97-AF65-F5344CB8AC3E}">
        <p14:creationId xmlns:p14="http://schemas.microsoft.com/office/powerpoint/2010/main" val="25358147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14005" y="5766277"/>
            <a:ext cx="3470031" cy="828261"/>
          </a:xfrm>
        </p:spPr>
        <p:txBody>
          <a:bodyPr>
            <a:normAutofit/>
          </a:bodyPr>
          <a:lstStyle/>
          <a:p>
            <a:r>
              <a:rPr lang="tr-TR" sz="2800" b="1" dirty="0" smtClean="0">
                <a:effectLst>
                  <a:outerShdw blurRad="38100" dist="38100" dir="2700000" algn="tl">
                    <a:srgbClr val="000000">
                      <a:alpha val="43137"/>
                    </a:srgbClr>
                  </a:outerShdw>
                </a:effectLst>
              </a:rPr>
              <a:t>By Raygan KANSOY</a:t>
            </a:r>
            <a:endParaRPr lang="en-US" sz="2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414" r="19828"/>
          <a:stretch/>
        </p:blipFill>
        <p:spPr>
          <a:xfrm>
            <a:off x="4804892" y="1645588"/>
            <a:ext cx="5633336" cy="4534820"/>
          </a:xfrm>
          <a:prstGeom prst="rect">
            <a:avLst/>
          </a:prstGeom>
          <a:effectLst>
            <a:softEdge rad="469900"/>
          </a:effectLst>
        </p:spPr>
      </p:pic>
      <p:sp>
        <p:nvSpPr>
          <p:cNvPr id="2" name="Title 1"/>
          <p:cNvSpPr>
            <a:spLocks noGrp="1"/>
          </p:cNvSpPr>
          <p:nvPr>
            <p:ph type="ctrTitle"/>
          </p:nvPr>
        </p:nvSpPr>
        <p:spPr>
          <a:xfrm>
            <a:off x="588989" y="639352"/>
            <a:ext cx="11603011" cy="1156905"/>
          </a:xfrm>
        </p:spPr>
        <p:txBody>
          <a:bodyPr>
            <a:normAutofit/>
          </a:bodyPr>
          <a:lstStyle/>
          <a:p>
            <a:r>
              <a:rPr lang="tr-TR" dirty="0" smtClean="0">
                <a:effectLst>
                  <a:outerShdw blurRad="38100" dist="38100" dir="2700000" algn="tl">
                    <a:srgbClr val="000000">
                      <a:alpha val="43137"/>
                    </a:srgbClr>
                  </a:outerShdw>
                </a:effectLst>
              </a:rPr>
              <a:t>MOBILE GAME DEVELOPMENT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466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5" name="Content Placeholder 2"/>
          <p:cNvSpPr txBox="1">
            <a:spLocks/>
          </p:cNvSpPr>
          <p:nvPr/>
        </p:nvSpPr>
        <p:spPr>
          <a:xfrm>
            <a:off x="1913929" y="1422806"/>
            <a:ext cx="9982470" cy="525779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000" dirty="0">
                <a:solidFill>
                  <a:srgbClr val="565656"/>
                </a:solidFill>
                <a:latin typeface="-apple-system"/>
              </a:rPr>
              <a:t>Idea refinement is the next stage of mobile game development. </a:t>
            </a:r>
            <a:endParaRPr lang="tr-TR" sz="2000" dirty="0" smtClean="0">
              <a:solidFill>
                <a:srgbClr val="565656"/>
              </a:solidFill>
              <a:latin typeface="-apple-system"/>
            </a:endParaRPr>
          </a:p>
          <a:p>
            <a:r>
              <a:rPr lang="en-US" sz="2000" dirty="0">
                <a:solidFill>
                  <a:srgbClr val="565656"/>
                </a:solidFill>
                <a:latin typeface="-apple-system"/>
              </a:rPr>
              <a:t>In this stage, the goal of the game </a:t>
            </a:r>
            <a:r>
              <a:rPr lang="tr-TR" sz="2000" dirty="0" smtClean="0">
                <a:solidFill>
                  <a:srgbClr val="565656"/>
                </a:solidFill>
                <a:latin typeface="-apple-system"/>
              </a:rPr>
              <a:t>and </a:t>
            </a:r>
            <a:r>
              <a:rPr lang="en-US" sz="2000" dirty="0" smtClean="0">
                <a:solidFill>
                  <a:srgbClr val="565656"/>
                </a:solidFill>
                <a:latin typeface="-apple-system"/>
              </a:rPr>
              <a:t>outline </a:t>
            </a:r>
            <a:r>
              <a:rPr lang="en-US" sz="2000" dirty="0">
                <a:solidFill>
                  <a:srgbClr val="565656"/>
                </a:solidFill>
                <a:latin typeface="-apple-system"/>
              </a:rPr>
              <a:t>of the game concept </a:t>
            </a:r>
            <a:r>
              <a:rPr lang="tr-TR" sz="2000" dirty="0" smtClean="0">
                <a:solidFill>
                  <a:srgbClr val="565656"/>
                </a:solidFill>
                <a:latin typeface="-apple-system"/>
              </a:rPr>
              <a:t>should be clearly </a:t>
            </a:r>
            <a:r>
              <a:rPr lang="en-US" sz="2000" dirty="0" smtClean="0">
                <a:solidFill>
                  <a:srgbClr val="565656"/>
                </a:solidFill>
                <a:latin typeface="-apple-system"/>
              </a:rPr>
              <a:t>identified.</a:t>
            </a:r>
            <a:r>
              <a:rPr lang="tr-TR" sz="2000" dirty="0" smtClean="0">
                <a:solidFill>
                  <a:srgbClr val="565656"/>
                </a:solidFill>
                <a:latin typeface="-apple-system"/>
              </a:rPr>
              <a:t> Main character and side-characters shoudbe defined.</a:t>
            </a:r>
            <a:endParaRPr lang="tr-TR" sz="2000" dirty="0" smtClean="0">
              <a:solidFill>
                <a:srgbClr val="565656"/>
              </a:solidFill>
              <a:latin typeface="-apple-system"/>
            </a:endParaRPr>
          </a:p>
          <a:p>
            <a:r>
              <a:rPr lang="en-US" sz="2000" dirty="0">
                <a:solidFill>
                  <a:srgbClr val="565656"/>
                </a:solidFill>
                <a:latin typeface="-apple-system"/>
              </a:rPr>
              <a:t>In short, it is a brief documentation of the game overview which contains four basic elements: </a:t>
            </a:r>
            <a:r>
              <a:rPr lang="en-US" sz="2000" b="1" dirty="0">
                <a:solidFill>
                  <a:srgbClr val="565656"/>
                </a:solidFill>
                <a:effectLst>
                  <a:outerShdw blurRad="38100" dist="38100" dir="2700000" algn="tl">
                    <a:srgbClr val="000000">
                      <a:alpha val="43137"/>
                    </a:srgbClr>
                  </a:outerShdw>
                </a:effectLst>
                <a:latin typeface="-apple-system"/>
              </a:rPr>
              <a:t>game mechanics, setting, technology, and interaction</a:t>
            </a:r>
            <a:r>
              <a:rPr lang="en-US" sz="2000" dirty="0">
                <a:solidFill>
                  <a:srgbClr val="565656"/>
                </a:solidFill>
                <a:latin typeface="-apple-system"/>
              </a:rPr>
              <a:t>. </a:t>
            </a:r>
            <a:endParaRPr lang="tr-TR" sz="2000" dirty="0" smtClean="0">
              <a:solidFill>
                <a:srgbClr val="565656"/>
              </a:solidFill>
              <a:latin typeface="-apple-system"/>
            </a:endParaRPr>
          </a:p>
          <a:p>
            <a:r>
              <a:rPr lang="en-US" sz="2000" b="1" dirty="0">
                <a:solidFill>
                  <a:srgbClr val="565656"/>
                </a:solidFill>
                <a:effectLst>
                  <a:outerShdw blurRad="38100" dist="38100" dir="2700000" algn="tl">
                    <a:srgbClr val="000000">
                      <a:alpha val="43137"/>
                    </a:srgbClr>
                  </a:outerShdw>
                </a:effectLst>
                <a:latin typeface="-apple-system"/>
              </a:rPr>
              <a:t>Mechanics</a:t>
            </a:r>
            <a:r>
              <a:rPr lang="en-US" sz="2000" dirty="0" smtClean="0">
                <a:solidFill>
                  <a:srgbClr val="565656"/>
                </a:solidFill>
                <a:latin typeface="-apple-system"/>
              </a:rPr>
              <a:t> </a:t>
            </a:r>
            <a:r>
              <a:rPr lang="en-US" sz="2000" dirty="0">
                <a:solidFill>
                  <a:srgbClr val="565656"/>
                </a:solidFill>
                <a:latin typeface="-apple-system"/>
              </a:rPr>
              <a:t>describes the rule set of the game </a:t>
            </a:r>
            <a:r>
              <a:rPr lang="tr-TR" sz="2000" dirty="0" smtClean="0">
                <a:solidFill>
                  <a:srgbClr val="565656"/>
                </a:solidFill>
                <a:latin typeface="-apple-system"/>
              </a:rPr>
              <a:t>in details </a:t>
            </a:r>
            <a:r>
              <a:rPr lang="en-US" sz="2000" dirty="0" smtClean="0">
                <a:solidFill>
                  <a:srgbClr val="565656"/>
                </a:solidFill>
                <a:latin typeface="-apple-system"/>
              </a:rPr>
              <a:t>by </a:t>
            </a:r>
            <a:r>
              <a:rPr lang="en-US" sz="2000" dirty="0">
                <a:solidFill>
                  <a:srgbClr val="565656"/>
                </a:solidFill>
                <a:latin typeface="-apple-system"/>
              </a:rPr>
              <a:t>explaining the steps to reach the goal. </a:t>
            </a:r>
            <a:endParaRPr lang="tr-TR" sz="2000" dirty="0" smtClean="0">
              <a:solidFill>
                <a:srgbClr val="565656"/>
              </a:solidFill>
              <a:latin typeface="-apple-system"/>
            </a:endParaRPr>
          </a:p>
          <a:p>
            <a:r>
              <a:rPr lang="en-US" sz="2000" dirty="0" smtClean="0">
                <a:solidFill>
                  <a:srgbClr val="565656"/>
                </a:solidFill>
                <a:latin typeface="-apple-system"/>
              </a:rPr>
              <a:t>In </a:t>
            </a:r>
            <a:r>
              <a:rPr lang="tr-TR" sz="2000" b="1" dirty="0" smtClean="0">
                <a:solidFill>
                  <a:srgbClr val="565656"/>
                </a:solidFill>
                <a:effectLst>
                  <a:outerShdw blurRad="38100" dist="38100" dir="2700000" algn="tl">
                    <a:srgbClr val="000000">
                      <a:alpha val="43137"/>
                    </a:srgbClr>
                  </a:outerShdw>
                </a:effectLst>
                <a:latin typeface="-apple-system"/>
              </a:rPr>
              <a:t>S</a:t>
            </a:r>
            <a:r>
              <a:rPr lang="en-US" sz="2000" b="1" dirty="0" err="1" smtClean="0">
                <a:solidFill>
                  <a:srgbClr val="565656"/>
                </a:solidFill>
                <a:effectLst>
                  <a:outerShdw blurRad="38100" dist="38100" dir="2700000" algn="tl">
                    <a:srgbClr val="000000">
                      <a:alpha val="43137"/>
                    </a:srgbClr>
                  </a:outerShdw>
                </a:effectLst>
                <a:latin typeface="-apple-system"/>
              </a:rPr>
              <a:t>etting</a:t>
            </a:r>
            <a:r>
              <a:rPr lang="en-US" sz="2000" dirty="0">
                <a:solidFill>
                  <a:srgbClr val="565656"/>
                </a:solidFill>
                <a:latin typeface="-apple-system"/>
              </a:rPr>
              <a:t>, two important parts are the story and aesthetic of the game. While story explains about the game, aesthetic tells the look of the game. </a:t>
            </a:r>
            <a:endParaRPr lang="tr-TR" sz="2000" dirty="0" smtClean="0">
              <a:solidFill>
                <a:srgbClr val="565656"/>
              </a:solidFill>
              <a:latin typeface="-apple-system"/>
            </a:endParaRPr>
          </a:p>
          <a:p>
            <a:r>
              <a:rPr lang="en-US" sz="2000" b="1" dirty="0" smtClean="0">
                <a:solidFill>
                  <a:srgbClr val="565656"/>
                </a:solidFill>
                <a:effectLst>
                  <a:outerShdw blurRad="38100" dist="38100" dir="2700000" algn="tl">
                    <a:srgbClr val="000000">
                      <a:alpha val="43137"/>
                    </a:srgbClr>
                  </a:outerShdw>
                </a:effectLst>
                <a:latin typeface="-apple-system"/>
              </a:rPr>
              <a:t>Technology</a:t>
            </a:r>
            <a:r>
              <a:rPr lang="en-US" sz="2000" dirty="0" smtClean="0">
                <a:solidFill>
                  <a:srgbClr val="565656"/>
                </a:solidFill>
                <a:latin typeface="-apple-system"/>
              </a:rPr>
              <a:t> </a:t>
            </a:r>
            <a:r>
              <a:rPr lang="en-US" sz="2000" dirty="0">
                <a:solidFill>
                  <a:srgbClr val="565656"/>
                </a:solidFill>
                <a:latin typeface="-apple-system"/>
              </a:rPr>
              <a:t>defines the targeted devices for a particular game. </a:t>
            </a:r>
            <a:endParaRPr lang="tr-TR" sz="2000" dirty="0" smtClean="0">
              <a:solidFill>
                <a:srgbClr val="565656"/>
              </a:solidFill>
              <a:latin typeface="-apple-system"/>
            </a:endParaRPr>
          </a:p>
          <a:p>
            <a:r>
              <a:rPr lang="en-US" sz="2000" b="1" dirty="0" smtClean="0">
                <a:solidFill>
                  <a:srgbClr val="565656"/>
                </a:solidFill>
                <a:effectLst>
                  <a:outerShdw blurRad="38100" dist="38100" dir="2700000" algn="tl">
                    <a:srgbClr val="000000">
                      <a:alpha val="43137"/>
                    </a:srgbClr>
                  </a:outerShdw>
                </a:effectLst>
                <a:latin typeface="-apple-system"/>
              </a:rPr>
              <a:t>Interaction</a:t>
            </a:r>
            <a:r>
              <a:rPr lang="en-US" sz="2000" dirty="0" smtClean="0">
                <a:solidFill>
                  <a:srgbClr val="565656"/>
                </a:solidFill>
                <a:latin typeface="-apple-system"/>
              </a:rPr>
              <a:t> </a:t>
            </a:r>
            <a:r>
              <a:rPr lang="en-US" sz="2000" dirty="0">
                <a:solidFill>
                  <a:srgbClr val="565656"/>
                </a:solidFill>
                <a:latin typeface="-apple-system"/>
              </a:rPr>
              <a:t>takes care of the part how the user will interact with the game. </a:t>
            </a:r>
          </a:p>
        </p:txBody>
      </p:sp>
      <p:sp>
        <p:nvSpPr>
          <p:cNvPr id="9" name="TextBox 8"/>
          <p:cNvSpPr txBox="1"/>
          <p:nvPr/>
        </p:nvSpPr>
        <p:spPr>
          <a:xfrm>
            <a:off x="1532965" y="787384"/>
            <a:ext cx="4046301" cy="584775"/>
          </a:xfrm>
          <a:prstGeom prst="rect">
            <a:avLst/>
          </a:prstGeom>
          <a:noFill/>
        </p:spPr>
        <p:txBody>
          <a:bodyPr wrap="none" rtlCol="0">
            <a:spAutoFit/>
          </a:bodyPr>
          <a:lstStyle/>
          <a:p>
            <a:r>
              <a:rPr lang="tr-TR" sz="3200" b="1" dirty="0" smtClean="0">
                <a:solidFill>
                  <a:schemeClr val="accent2"/>
                </a:solidFill>
              </a:rPr>
              <a:t>Pre-Production Phase</a:t>
            </a:r>
            <a:endParaRPr lang="en-US" sz="3200" b="1" dirty="0">
              <a:solidFill>
                <a:schemeClr val="accent2"/>
              </a:solidFill>
            </a:endParaRPr>
          </a:p>
        </p:txBody>
      </p:sp>
      <p:sp>
        <p:nvSpPr>
          <p:cNvPr id="3" name="TextBox 2"/>
          <p:cNvSpPr txBox="1"/>
          <p:nvPr/>
        </p:nvSpPr>
        <p:spPr>
          <a:xfrm>
            <a:off x="1795697" y="1360516"/>
            <a:ext cx="2590774" cy="461665"/>
          </a:xfrm>
          <a:prstGeom prst="rect">
            <a:avLst/>
          </a:prstGeom>
          <a:noFill/>
        </p:spPr>
        <p:txBody>
          <a:bodyPr wrap="none" rtlCol="0">
            <a:spAutoFit/>
          </a:bodyPr>
          <a:lstStyle/>
          <a:p>
            <a:r>
              <a:rPr lang="tr-TR" sz="2400" b="1" dirty="0" smtClean="0">
                <a:solidFill>
                  <a:srgbClr val="0C0D76"/>
                </a:solidFill>
              </a:rPr>
              <a:t>IDEA REFINMENT</a:t>
            </a:r>
            <a:endParaRPr lang="en-US" sz="2400" b="1" dirty="0">
              <a:solidFill>
                <a:srgbClr val="0C0D76"/>
              </a:solidFill>
            </a:endParaRPr>
          </a:p>
        </p:txBody>
      </p:sp>
    </p:spTree>
    <p:extLst>
      <p:ext uri="{BB962C8B-B14F-4D97-AF65-F5344CB8AC3E}">
        <p14:creationId xmlns:p14="http://schemas.microsoft.com/office/powerpoint/2010/main" val="27502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5" name="Content Placeholder 2"/>
          <p:cNvSpPr txBox="1">
            <a:spLocks/>
          </p:cNvSpPr>
          <p:nvPr/>
        </p:nvSpPr>
        <p:spPr>
          <a:xfrm>
            <a:off x="1795698" y="1499991"/>
            <a:ext cx="8947672" cy="525779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1800"/>
              </a:spcAft>
            </a:pPr>
            <a:r>
              <a:rPr lang="en-US" sz="2200" dirty="0">
                <a:solidFill>
                  <a:srgbClr val="565656"/>
                </a:solidFill>
                <a:latin typeface="-apple-system"/>
              </a:rPr>
              <a:t>Storyline should be written and the storyboard should be developed in this stage.</a:t>
            </a:r>
          </a:p>
          <a:p>
            <a:pPr>
              <a:spcBef>
                <a:spcPts val="0"/>
              </a:spcBef>
              <a:spcAft>
                <a:spcPts val="1800"/>
              </a:spcAft>
            </a:pPr>
            <a:r>
              <a:rPr lang="en-US" sz="2200" dirty="0" smtClean="0">
                <a:solidFill>
                  <a:srgbClr val="565656"/>
                </a:solidFill>
                <a:latin typeface="-apple-system"/>
              </a:rPr>
              <a:t>A </a:t>
            </a:r>
            <a:r>
              <a:rPr lang="en-US" sz="2200" dirty="0">
                <a:solidFill>
                  <a:srgbClr val="565656"/>
                </a:solidFill>
                <a:latin typeface="-apple-system"/>
              </a:rPr>
              <a:t>game storyboard is visual representation of storyline depicted as sketches, concept art and text explaining what happens in each scene.</a:t>
            </a:r>
          </a:p>
          <a:p>
            <a:pPr>
              <a:spcBef>
                <a:spcPts val="0"/>
              </a:spcBef>
              <a:spcAft>
                <a:spcPts val="1800"/>
              </a:spcAft>
            </a:pPr>
            <a:r>
              <a:rPr lang="en-US" sz="2200" dirty="0">
                <a:solidFill>
                  <a:srgbClr val="565656"/>
                </a:solidFill>
                <a:latin typeface="-apple-system"/>
              </a:rPr>
              <a:t>The output of this stage is a </a:t>
            </a:r>
            <a:r>
              <a:rPr lang="tr-TR" sz="2200" b="1" dirty="0" smtClean="0">
                <a:solidFill>
                  <a:srgbClr val="565656"/>
                </a:solidFill>
                <a:effectLst>
                  <a:outerShdw blurRad="38100" dist="38100" dir="2700000" algn="tl">
                    <a:srgbClr val="000000">
                      <a:alpha val="43137"/>
                    </a:srgbClr>
                  </a:outerShdw>
                </a:effectLst>
                <a:latin typeface="-apple-system"/>
              </a:rPr>
              <a:t>"</a:t>
            </a:r>
            <a:r>
              <a:rPr lang="en-US" sz="2200" b="1" dirty="0" smtClean="0">
                <a:solidFill>
                  <a:srgbClr val="565656"/>
                </a:solidFill>
                <a:effectLst>
                  <a:outerShdw blurRad="38100" dist="38100" dir="2700000" algn="tl">
                    <a:srgbClr val="000000">
                      <a:alpha val="43137"/>
                    </a:srgbClr>
                  </a:outerShdw>
                </a:effectLst>
                <a:latin typeface="-apple-system"/>
              </a:rPr>
              <a:t>Game </a:t>
            </a:r>
            <a:r>
              <a:rPr lang="en-US" sz="2200" b="1" dirty="0">
                <a:solidFill>
                  <a:srgbClr val="565656"/>
                </a:solidFill>
                <a:effectLst>
                  <a:outerShdw blurRad="38100" dist="38100" dir="2700000" algn="tl">
                    <a:srgbClr val="000000">
                      <a:alpha val="43137"/>
                    </a:srgbClr>
                  </a:outerShdw>
                </a:effectLst>
                <a:latin typeface="-apple-system"/>
              </a:rPr>
              <a:t>Design </a:t>
            </a:r>
            <a:r>
              <a:rPr lang="en-US" sz="2200" b="1" dirty="0" smtClean="0">
                <a:solidFill>
                  <a:srgbClr val="565656"/>
                </a:solidFill>
                <a:effectLst>
                  <a:outerShdw blurRad="38100" dist="38100" dir="2700000" algn="tl">
                    <a:srgbClr val="000000">
                      <a:alpha val="43137"/>
                    </a:srgbClr>
                  </a:outerShdw>
                </a:effectLst>
                <a:latin typeface="-apple-system"/>
              </a:rPr>
              <a:t>Document</a:t>
            </a:r>
            <a:r>
              <a:rPr lang="tr-TR" sz="2200" b="1" dirty="0" smtClean="0">
                <a:solidFill>
                  <a:srgbClr val="565656"/>
                </a:solidFill>
                <a:effectLst>
                  <a:outerShdw blurRad="38100" dist="38100" dir="2700000" algn="tl">
                    <a:srgbClr val="000000">
                      <a:alpha val="43137"/>
                    </a:srgbClr>
                  </a:outerShdw>
                </a:effectLst>
                <a:latin typeface="-apple-system"/>
              </a:rPr>
              <a:t>"</a:t>
            </a:r>
            <a:r>
              <a:rPr lang="en-US" sz="2200" b="1" dirty="0" smtClean="0">
                <a:solidFill>
                  <a:srgbClr val="565656"/>
                </a:solidFill>
                <a:effectLst>
                  <a:outerShdw blurRad="38100" dist="38100" dir="2700000" algn="tl">
                    <a:srgbClr val="000000">
                      <a:alpha val="43137"/>
                    </a:srgbClr>
                  </a:outerShdw>
                </a:effectLst>
                <a:latin typeface="-apple-system"/>
              </a:rPr>
              <a:t> </a:t>
            </a:r>
            <a:r>
              <a:rPr lang="en-US" sz="2200" dirty="0">
                <a:solidFill>
                  <a:srgbClr val="565656"/>
                </a:solidFill>
                <a:latin typeface="-apple-system"/>
              </a:rPr>
              <a:t>that describes various game elements as well as project plans for the development.</a:t>
            </a:r>
          </a:p>
          <a:p>
            <a:pPr>
              <a:spcBef>
                <a:spcPts val="0"/>
              </a:spcBef>
              <a:spcAft>
                <a:spcPts val="1800"/>
              </a:spcAft>
            </a:pPr>
            <a:r>
              <a:rPr lang="tr-TR" sz="2200" dirty="0" smtClean="0">
                <a:solidFill>
                  <a:srgbClr val="565656"/>
                </a:solidFill>
                <a:latin typeface="-apple-system"/>
              </a:rPr>
              <a:t>Building the </a:t>
            </a:r>
            <a:r>
              <a:rPr lang="tr-TR" sz="2200" b="1" dirty="0" smtClean="0">
                <a:solidFill>
                  <a:srgbClr val="565656"/>
                </a:solidFill>
                <a:effectLst>
                  <a:outerShdw blurRad="38100" dist="38100" dir="2700000" algn="tl">
                    <a:srgbClr val="000000">
                      <a:alpha val="43137"/>
                    </a:srgbClr>
                  </a:outerShdw>
                </a:effectLst>
                <a:latin typeface="-apple-system"/>
              </a:rPr>
              <a:t>prototype</a:t>
            </a:r>
            <a:r>
              <a:rPr lang="tr-TR" sz="2200" dirty="0" smtClean="0">
                <a:solidFill>
                  <a:srgbClr val="565656"/>
                </a:solidFill>
                <a:latin typeface="-apple-system"/>
              </a:rPr>
              <a:t> </a:t>
            </a:r>
            <a:r>
              <a:rPr lang="tr-TR" sz="2200" dirty="0">
                <a:solidFill>
                  <a:srgbClr val="565656"/>
                </a:solidFill>
                <a:latin typeface="-apple-system"/>
              </a:rPr>
              <a:t>of the </a:t>
            </a:r>
            <a:r>
              <a:rPr lang="tr-TR" sz="2200" dirty="0" smtClean="0">
                <a:solidFill>
                  <a:srgbClr val="565656"/>
                </a:solidFill>
                <a:latin typeface="-apple-system"/>
              </a:rPr>
              <a:t>game is the last step in this stage.</a:t>
            </a:r>
            <a:endParaRPr lang="en-US" sz="2200" dirty="0">
              <a:solidFill>
                <a:srgbClr val="565656"/>
              </a:solidFill>
              <a:latin typeface="-apple-system"/>
            </a:endParaRPr>
          </a:p>
        </p:txBody>
      </p:sp>
      <p:sp>
        <p:nvSpPr>
          <p:cNvPr id="9" name="TextBox 8"/>
          <p:cNvSpPr txBox="1"/>
          <p:nvPr/>
        </p:nvSpPr>
        <p:spPr>
          <a:xfrm>
            <a:off x="1532965" y="787384"/>
            <a:ext cx="4046301" cy="584775"/>
          </a:xfrm>
          <a:prstGeom prst="rect">
            <a:avLst/>
          </a:prstGeom>
          <a:noFill/>
        </p:spPr>
        <p:txBody>
          <a:bodyPr wrap="none" rtlCol="0">
            <a:spAutoFit/>
          </a:bodyPr>
          <a:lstStyle/>
          <a:p>
            <a:r>
              <a:rPr lang="tr-TR" sz="3200" b="1" dirty="0" smtClean="0">
                <a:solidFill>
                  <a:schemeClr val="accent2"/>
                </a:solidFill>
              </a:rPr>
              <a:t>Pre-Production Phase</a:t>
            </a:r>
            <a:endParaRPr lang="en-US" sz="3200" b="1" dirty="0">
              <a:solidFill>
                <a:schemeClr val="accent2"/>
              </a:solidFill>
            </a:endParaRPr>
          </a:p>
        </p:txBody>
      </p:sp>
      <p:sp>
        <p:nvSpPr>
          <p:cNvPr id="3" name="TextBox 2"/>
          <p:cNvSpPr txBox="1"/>
          <p:nvPr/>
        </p:nvSpPr>
        <p:spPr>
          <a:xfrm>
            <a:off x="1795697" y="1360516"/>
            <a:ext cx="2590774" cy="461665"/>
          </a:xfrm>
          <a:prstGeom prst="rect">
            <a:avLst/>
          </a:prstGeom>
          <a:noFill/>
        </p:spPr>
        <p:txBody>
          <a:bodyPr wrap="none" rtlCol="0">
            <a:spAutoFit/>
          </a:bodyPr>
          <a:lstStyle/>
          <a:p>
            <a:r>
              <a:rPr lang="tr-TR" sz="2400" b="1" dirty="0" smtClean="0">
                <a:solidFill>
                  <a:srgbClr val="0C0D76"/>
                </a:solidFill>
              </a:rPr>
              <a:t>IDEA REFINMENT</a:t>
            </a:r>
            <a:endParaRPr lang="en-US" sz="2400" b="1" dirty="0">
              <a:solidFill>
                <a:srgbClr val="0C0D76"/>
              </a:solidFill>
            </a:endParaRPr>
          </a:p>
        </p:txBody>
      </p:sp>
    </p:spTree>
    <p:extLst>
      <p:ext uri="{BB962C8B-B14F-4D97-AF65-F5344CB8AC3E}">
        <p14:creationId xmlns:p14="http://schemas.microsoft.com/office/powerpoint/2010/main" val="3935061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5" name="Content Placeholder 2"/>
          <p:cNvSpPr txBox="1">
            <a:spLocks/>
          </p:cNvSpPr>
          <p:nvPr/>
        </p:nvSpPr>
        <p:spPr>
          <a:xfrm>
            <a:off x="1671145" y="1259425"/>
            <a:ext cx="9792220" cy="606010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tr-TR" sz="2000" dirty="0">
                <a:solidFill>
                  <a:srgbClr val="565656"/>
                </a:solidFill>
                <a:latin typeface="-apple-system"/>
              </a:rPr>
              <a:t>Main production </a:t>
            </a:r>
            <a:r>
              <a:rPr lang="tr-TR" sz="2000" dirty="0" smtClean="0">
                <a:solidFill>
                  <a:srgbClr val="565656"/>
                </a:solidFill>
                <a:latin typeface="-apple-system"/>
              </a:rPr>
              <a:t>involves the implementation </a:t>
            </a:r>
            <a:r>
              <a:rPr lang="tr-TR" sz="2000" dirty="0">
                <a:solidFill>
                  <a:srgbClr val="565656"/>
                </a:solidFill>
                <a:latin typeface="-apple-system"/>
              </a:rPr>
              <a:t>of game </a:t>
            </a:r>
            <a:r>
              <a:rPr lang="tr-TR" sz="2000" dirty="0" smtClean="0">
                <a:solidFill>
                  <a:srgbClr val="565656"/>
                </a:solidFill>
                <a:latin typeface="-apple-system"/>
              </a:rPr>
              <a:t>concepts</a:t>
            </a:r>
            <a:r>
              <a:rPr lang="tr-TR" sz="2000" dirty="0" smtClean="0">
                <a:solidFill>
                  <a:srgbClr val="565656"/>
                </a:solidFill>
                <a:latin typeface="-apple-system"/>
              </a:rPr>
              <a:t>.</a:t>
            </a:r>
          </a:p>
          <a:p>
            <a:r>
              <a:rPr lang="en-US" sz="2000" dirty="0" smtClean="0">
                <a:solidFill>
                  <a:srgbClr val="565656"/>
                </a:solidFill>
                <a:latin typeface="-apple-system"/>
              </a:rPr>
              <a:t>As </a:t>
            </a:r>
            <a:r>
              <a:rPr lang="en-US" sz="2000" dirty="0">
                <a:solidFill>
                  <a:srgbClr val="565656"/>
                </a:solidFill>
                <a:latin typeface="-apple-system"/>
              </a:rPr>
              <a:t>pre-production process serves the blueprint of the game, in the production process the development process enters into a bigger phase with a large number of </a:t>
            </a:r>
            <a:r>
              <a:rPr lang="en-US" sz="2000" dirty="0" smtClean="0">
                <a:solidFill>
                  <a:srgbClr val="565656"/>
                </a:solidFill>
                <a:latin typeface="-apple-system"/>
              </a:rPr>
              <a:t>producers</a:t>
            </a:r>
            <a:r>
              <a:rPr lang="tr-TR" sz="2000" dirty="0" smtClean="0">
                <a:solidFill>
                  <a:srgbClr val="565656"/>
                </a:solidFill>
                <a:latin typeface="-apple-system"/>
              </a:rPr>
              <a:t>;</a:t>
            </a:r>
            <a:r>
              <a:rPr lang="en-US" sz="2000" dirty="0" smtClean="0">
                <a:solidFill>
                  <a:srgbClr val="565656"/>
                </a:solidFill>
                <a:latin typeface="-apple-system"/>
              </a:rPr>
              <a:t> </a:t>
            </a:r>
            <a:r>
              <a:rPr lang="en-US" sz="2000" dirty="0">
                <a:solidFill>
                  <a:srgbClr val="565656"/>
                </a:solidFill>
                <a:latin typeface="-apple-system"/>
              </a:rPr>
              <a:t>designers, </a:t>
            </a:r>
            <a:r>
              <a:rPr lang="en-US" sz="2000" dirty="0" smtClean="0">
                <a:solidFill>
                  <a:srgbClr val="565656"/>
                </a:solidFill>
                <a:latin typeface="-apple-system"/>
              </a:rPr>
              <a:t>artists</a:t>
            </a:r>
            <a:r>
              <a:rPr lang="tr-TR" sz="2000" dirty="0" smtClean="0">
                <a:solidFill>
                  <a:srgbClr val="565656"/>
                </a:solidFill>
                <a:latin typeface="-apple-system"/>
              </a:rPr>
              <a:t>,</a:t>
            </a:r>
            <a:r>
              <a:rPr lang="en-US" sz="2000" dirty="0" smtClean="0">
                <a:solidFill>
                  <a:srgbClr val="565656"/>
                </a:solidFill>
                <a:latin typeface="-apple-system"/>
              </a:rPr>
              <a:t> sound </a:t>
            </a:r>
            <a:r>
              <a:rPr lang="en-US" sz="2000" dirty="0">
                <a:solidFill>
                  <a:srgbClr val="565656"/>
                </a:solidFill>
                <a:latin typeface="-apple-system"/>
              </a:rPr>
              <a:t>engineers and programmers</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smtClean="0">
                <a:solidFill>
                  <a:srgbClr val="565656"/>
                </a:solidFill>
                <a:latin typeface="-apple-system"/>
              </a:rPr>
              <a:t>In </a:t>
            </a:r>
            <a:r>
              <a:rPr lang="tr-TR" sz="2000" dirty="0" smtClean="0">
                <a:solidFill>
                  <a:srgbClr val="565656"/>
                </a:solidFill>
                <a:latin typeface="-apple-system"/>
              </a:rPr>
              <a:t>the </a:t>
            </a:r>
            <a:r>
              <a:rPr lang="en-US" sz="2000" dirty="0" smtClean="0">
                <a:solidFill>
                  <a:srgbClr val="565656"/>
                </a:solidFill>
                <a:latin typeface="-apple-system"/>
              </a:rPr>
              <a:t>production </a:t>
            </a:r>
            <a:r>
              <a:rPr lang="en-US" sz="2000" dirty="0">
                <a:solidFill>
                  <a:srgbClr val="565656"/>
                </a:solidFill>
                <a:latin typeface="-apple-system"/>
              </a:rPr>
              <a:t>process, </a:t>
            </a:r>
            <a:r>
              <a:rPr lang="tr-TR" sz="2000" dirty="0" smtClean="0">
                <a:solidFill>
                  <a:srgbClr val="565656"/>
                </a:solidFill>
                <a:latin typeface="-apple-system"/>
              </a:rPr>
              <a:t>they</a:t>
            </a:r>
            <a:r>
              <a:rPr lang="en-US" sz="2000" dirty="0" smtClean="0">
                <a:solidFill>
                  <a:srgbClr val="565656"/>
                </a:solidFill>
                <a:latin typeface="-apple-system"/>
              </a:rPr>
              <a:t> </a:t>
            </a:r>
            <a:r>
              <a:rPr lang="en-US" sz="2000" dirty="0">
                <a:solidFill>
                  <a:srgbClr val="565656"/>
                </a:solidFill>
                <a:latin typeface="-apple-system"/>
              </a:rPr>
              <a:t>use the design of the prototype to build the game. </a:t>
            </a:r>
          </a:p>
          <a:p>
            <a:r>
              <a:rPr lang="en-US" sz="2000" dirty="0" smtClean="0">
                <a:solidFill>
                  <a:srgbClr val="565656"/>
                </a:solidFill>
                <a:latin typeface="-apple-system"/>
              </a:rPr>
              <a:t>Concept </a:t>
            </a:r>
            <a:r>
              <a:rPr lang="en-US" sz="2000" dirty="0">
                <a:solidFill>
                  <a:srgbClr val="565656"/>
                </a:solidFill>
                <a:latin typeface="-apple-system"/>
              </a:rPr>
              <a:t>artists create the models, textures, </a:t>
            </a:r>
            <a:r>
              <a:rPr lang="tr-TR" sz="2000" dirty="0" smtClean="0">
                <a:solidFill>
                  <a:srgbClr val="565656"/>
                </a:solidFill>
                <a:latin typeface="-apple-system"/>
              </a:rPr>
              <a:t>graphics, </a:t>
            </a:r>
            <a:r>
              <a:rPr lang="en-US" sz="2000" dirty="0" smtClean="0">
                <a:solidFill>
                  <a:srgbClr val="565656"/>
                </a:solidFill>
                <a:latin typeface="-apple-system"/>
              </a:rPr>
              <a:t>animation </a:t>
            </a:r>
            <a:r>
              <a:rPr lang="en-US" sz="2000" dirty="0">
                <a:solidFill>
                  <a:srgbClr val="565656"/>
                </a:solidFill>
                <a:latin typeface="-apple-system"/>
              </a:rPr>
              <a:t>of objects, environments, and characters of different levels</a:t>
            </a:r>
            <a:r>
              <a:rPr lang="en-US" sz="2000" dirty="0" smtClean="0">
                <a:solidFill>
                  <a:srgbClr val="565656"/>
                </a:solidFill>
                <a:latin typeface="-apple-system"/>
              </a:rPr>
              <a:t>.</a:t>
            </a:r>
            <a:endParaRPr lang="tr-TR" sz="2000" dirty="0" smtClean="0">
              <a:solidFill>
                <a:srgbClr val="565656"/>
              </a:solidFill>
              <a:latin typeface="-apple-system"/>
            </a:endParaRPr>
          </a:p>
          <a:p>
            <a:r>
              <a:rPr lang="tr-TR" sz="2000" dirty="0" smtClean="0">
                <a:solidFill>
                  <a:srgbClr val="565656"/>
                </a:solidFill>
                <a:latin typeface="-apple-system"/>
              </a:rPr>
              <a:t>S</a:t>
            </a:r>
            <a:r>
              <a:rPr lang="en-US" sz="2000" dirty="0" err="1" smtClean="0">
                <a:solidFill>
                  <a:srgbClr val="565656"/>
                </a:solidFill>
                <a:latin typeface="-apple-system"/>
              </a:rPr>
              <a:t>ound</a:t>
            </a:r>
            <a:r>
              <a:rPr lang="en-US" sz="2000" dirty="0" smtClean="0">
                <a:solidFill>
                  <a:srgbClr val="565656"/>
                </a:solidFill>
                <a:latin typeface="-apple-system"/>
              </a:rPr>
              <a:t> </a:t>
            </a:r>
            <a:r>
              <a:rPr lang="en-US" sz="2000" dirty="0">
                <a:solidFill>
                  <a:srgbClr val="565656"/>
                </a:solidFill>
                <a:latin typeface="-apple-system"/>
              </a:rPr>
              <a:t>engineers</a:t>
            </a:r>
            <a:r>
              <a:rPr lang="en-US" sz="2000" dirty="0" smtClean="0">
                <a:solidFill>
                  <a:srgbClr val="565656"/>
                </a:solidFill>
                <a:latin typeface="-apple-system"/>
              </a:rPr>
              <a:t> </a:t>
            </a:r>
            <a:r>
              <a:rPr lang="tr-TR" sz="2000" dirty="0" smtClean="0">
                <a:solidFill>
                  <a:srgbClr val="565656"/>
                </a:solidFill>
                <a:latin typeface="-apple-system"/>
              </a:rPr>
              <a:t>produce the various sounds for the game.</a:t>
            </a:r>
          </a:p>
          <a:p>
            <a:r>
              <a:rPr lang="en-US" sz="2000" dirty="0" smtClean="0">
                <a:solidFill>
                  <a:srgbClr val="565656"/>
                </a:solidFill>
                <a:latin typeface="-apple-system"/>
              </a:rPr>
              <a:t>Then</a:t>
            </a:r>
            <a:r>
              <a:rPr lang="en-US" sz="2000" dirty="0">
                <a:solidFill>
                  <a:srgbClr val="565656"/>
                </a:solidFill>
                <a:latin typeface="-apple-system"/>
              </a:rPr>
              <a:t>, programmers </a:t>
            </a:r>
            <a:r>
              <a:rPr lang="en-US" sz="2000" dirty="0" smtClean="0">
                <a:solidFill>
                  <a:srgbClr val="565656"/>
                </a:solidFill>
                <a:latin typeface="-apple-system"/>
              </a:rPr>
              <a:t>write </a:t>
            </a:r>
            <a:r>
              <a:rPr lang="en-US" sz="2000" dirty="0">
                <a:solidFill>
                  <a:srgbClr val="565656"/>
                </a:solidFill>
                <a:latin typeface="-apple-system"/>
              </a:rPr>
              <a:t>the </a:t>
            </a:r>
            <a:r>
              <a:rPr lang="en-US" sz="2000" dirty="0" smtClean="0">
                <a:solidFill>
                  <a:srgbClr val="565656"/>
                </a:solidFill>
                <a:latin typeface="-apple-system"/>
              </a:rPr>
              <a:t>code </a:t>
            </a:r>
            <a:r>
              <a:rPr lang="tr-TR" sz="2000" dirty="0" smtClean="0">
                <a:solidFill>
                  <a:srgbClr val="565656"/>
                </a:solidFill>
                <a:latin typeface="-apple-system"/>
              </a:rPr>
              <a:t>based </a:t>
            </a:r>
            <a:r>
              <a:rPr lang="en-US" sz="2000" dirty="0" smtClean="0">
                <a:solidFill>
                  <a:srgbClr val="565656"/>
                </a:solidFill>
                <a:latin typeface="-apple-system"/>
              </a:rPr>
              <a:t>on </a:t>
            </a:r>
            <a:r>
              <a:rPr lang="en-US" sz="2000" dirty="0">
                <a:solidFill>
                  <a:srgbClr val="565656"/>
                </a:solidFill>
                <a:latin typeface="-apple-system"/>
              </a:rPr>
              <a:t>game’s rules. </a:t>
            </a:r>
          </a:p>
          <a:p>
            <a:r>
              <a:rPr lang="en-US" sz="2000" dirty="0" smtClean="0">
                <a:solidFill>
                  <a:srgbClr val="565656"/>
                </a:solidFill>
                <a:latin typeface="-apple-system"/>
              </a:rPr>
              <a:t>In </a:t>
            </a:r>
            <a:r>
              <a:rPr lang="en-US" sz="2000" dirty="0">
                <a:solidFill>
                  <a:srgbClr val="565656"/>
                </a:solidFill>
                <a:latin typeface="-apple-system"/>
              </a:rPr>
              <a:t>this phase various iterations of game development </a:t>
            </a:r>
            <a:r>
              <a:rPr lang="en-US" sz="2000" dirty="0" smtClean="0">
                <a:solidFill>
                  <a:srgbClr val="565656"/>
                </a:solidFill>
                <a:latin typeface="-apple-system"/>
              </a:rPr>
              <a:t>loop</a:t>
            </a:r>
            <a:r>
              <a:rPr lang="tr-TR" sz="2000" dirty="0" smtClean="0">
                <a:solidFill>
                  <a:srgbClr val="565656"/>
                </a:solidFill>
                <a:latin typeface="-apple-system"/>
              </a:rPr>
              <a:t> </a:t>
            </a:r>
            <a:r>
              <a:rPr lang="en-US" sz="2000" dirty="0" smtClean="0">
                <a:solidFill>
                  <a:srgbClr val="565656"/>
                </a:solidFill>
                <a:latin typeface="-apple-system"/>
              </a:rPr>
              <a:t>is </a:t>
            </a:r>
            <a:r>
              <a:rPr lang="en-US" sz="2000" dirty="0">
                <a:solidFill>
                  <a:srgbClr val="565656"/>
                </a:solidFill>
                <a:latin typeface="-apple-system"/>
              </a:rPr>
              <a:t>recommended; </a:t>
            </a:r>
            <a:r>
              <a:rPr lang="en-US" sz="2000" dirty="0" smtClean="0">
                <a:solidFill>
                  <a:srgbClr val="565656"/>
                </a:solidFill>
                <a:latin typeface="-apple-system"/>
              </a:rPr>
              <a:t>design</a:t>
            </a:r>
            <a:r>
              <a:rPr lang="en-US" sz="2000" dirty="0">
                <a:solidFill>
                  <a:srgbClr val="565656"/>
                </a:solidFill>
                <a:latin typeface="-apple-system"/>
              </a:rPr>
              <a:t>, develop and test to build high quality game. </a:t>
            </a:r>
          </a:p>
          <a:p>
            <a:r>
              <a:rPr lang="en-US" sz="2000" dirty="0">
                <a:solidFill>
                  <a:srgbClr val="565656"/>
                </a:solidFill>
                <a:latin typeface="-apple-system"/>
              </a:rPr>
              <a:t>Each loop, commonly termed as sprint.</a:t>
            </a:r>
          </a:p>
          <a:p>
            <a:endParaRPr lang="tr-TR" sz="2000" b="1" dirty="0" smtClean="0">
              <a:solidFill>
                <a:srgbClr val="565656"/>
              </a:solidFill>
              <a:latin typeface="-apple-system"/>
            </a:endParaRPr>
          </a:p>
          <a:p>
            <a:endParaRPr lang="en-US" sz="2000" dirty="0">
              <a:solidFill>
                <a:srgbClr val="565656"/>
              </a:solidFill>
              <a:latin typeface="-apple-system"/>
            </a:endParaRPr>
          </a:p>
        </p:txBody>
      </p:sp>
      <p:sp>
        <p:nvSpPr>
          <p:cNvPr id="9" name="TextBox 8"/>
          <p:cNvSpPr txBox="1"/>
          <p:nvPr/>
        </p:nvSpPr>
        <p:spPr>
          <a:xfrm>
            <a:off x="1532965" y="787384"/>
            <a:ext cx="3308919" cy="584775"/>
          </a:xfrm>
          <a:prstGeom prst="rect">
            <a:avLst/>
          </a:prstGeom>
          <a:noFill/>
        </p:spPr>
        <p:txBody>
          <a:bodyPr wrap="none" rtlCol="0">
            <a:spAutoFit/>
          </a:bodyPr>
          <a:lstStyle/>
          <a:p>
            <a:r>
              <a:rPr lang="tr-TR" sz="3200" b="1" dirty="0" smtClean="0">
                <a:solidFill>
                  <a:schemeClr val="accent2"/>
                </a:solidFill>
              </a:rPr>
              <a:t>Production Phase</a:t>
            </a:r>
            <a:endParaRPr lang="en-US" sz="3200" b="1" dirty="0">
              <a:solidFill>
                <a:schemeClr val="accent2"/>
              </a:solidFill>
            </a:endParaRPr>
          </a:p>
        </p:txBody>
      </p:sp>
    </p:spTree>
    <p:extLst>
      <p:ext uri="{BB962C8B-B14F-4D97-AF65-F5344CB8AC3E}">
        <p14:creationId xmlns:p14="http://schemas.microsoft.com/office/powerpoint/2010/main" val="262910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5" name="Content Placeholder 2"/>
          <p:cNvSpPr txBox="1">
            <a:spLocks/>
          </p:cNvSpPr>
          <p:nvPr/>
        </p:nvSpPr>
        <p:spPr>
          <a:xfrm>
            <a:off x="1690620" y="1508794"/>
            <a:ext cx="9860249" cy="54858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b="1" dirty="0" smtClean="0">
                <a:solidFill>
                  <a:srgbClr val="0C0D76"/>
                </a:solidFill>
                <a:latin typeface="-apple-system"/>
              </a:rPr>
              <a:t>DESIGN</a:t>
            </a:r>
            <a:endParaRPr lang="tr-TR" sz="2000" b="1" dirty="0" smtClean="0">
              <a:solidFill>
                <a:srgbClr val="0C0D76"/>
              </a:solidFill>
              <a:latin typeface="-apple-system"/>
            </a:endParaRPr>
          </a:p>
          <a:p>
            <a:r>
              <a:rPr lang="tr-TR" sz="2000" dirty="0">
                <a:solidFill>
                  <a:srgbClr val="565656"/>
                </a:solidFill>
                <a:latin typeface="-apple-system"/>
              </a:rPr>
              <a:t>D</a:t>
            </a:r>
            <a:r>
              <a:rPr lang="en-US" sz="2000" dirty="0" err="1" smtClean="0">
                <a:solidFill>
                  <a:srgbClr val="565656"/>
                </a:solidFill>
                <a:latin typeface="-apple-system"/>
              </a:rPr>
              <a:t>esigner</a:t>
            </a:r>
            <a:r>
              <a:rPr lang="en-US" sz="2000" dirty="0" smtClean="0">
                <a:solidFill>
                  <a:srgbClr val="565656"/>
                </a:solidFill>
                <a:latin typeface="-apple-system"/>
              </a:rPr>
              <a:t> </a:t>
            </a:r>
            <a:r>
              <a:rPr lang="en-US" sz="2000" dirty="0">
                <a:solidFill>
                  <a:srgbClr val="565656"/>
                </a:solidFill>
                <a:latin typeface="-apple-system"/>
              </a:rPr>
              <a:t>designs game art based on desired theme. </a:t>
            </a:r>
            <a:endParaRPr lang="tr-TR" sz="2000" dirty="0" smtClean="0">
              <a:solidFill>
                <a:srgbClr val="565656"/>
              </a:solidFill>
              <a:latin typeface="-apple-system"/>
            </a:endParaRPr>
          </a:p>
          <a:p>
            <a:r>
              <a:rPr lang="en-US" sz="2000" dirty="0" smtClean="0">
                <a:solidFill>
                  <a:srgbClr val="565656"/>
                </a:solidFill>
                <a:latin typeface="-apple-system"/>
              </a:rPr>
              <a:t>Depending </a:t>
            </a:r>
            <a:r>
              <a:rPr lang="en-US" sz="2000" dirty="0">
                <a:solidFill>
                  <a:srgbClr val="565656"/>
                </a:solidFill>
                <a:latin typeface="-apple-system"/>
              </a:rPr>
              <a:t>upon the iteration, the art can involve designing main game play, levels, </a:t>
            </a:r>
            <a:r>
              <a:rPr lang="en-US" sz="2000" dirty="0" smtClean="0">
                <a:solidFill>
                  <a:srgbClr val="565656"/>
                </a:solidFill>
                <a:latin typeface="-apple-system"/>
              </a:rPr>
              <a:t>menus</a:t>
            </a:r>
            <a:r>
              <a:rPr lang="tr-TR" sz="2000" dirty="0" smtClean="0">
                <a:solidFill>
                  <a:srgbClr val="565656"/>
                </a:solidFill>
                <a:latin typeface="-apple-system"/>
              </a:rPr>
              <a:t>, sounds, animations or </a:t>
            </a:r>
            <a:r>
              <a:rPr lang="en-US" sz="2000" dirty="0" smtClean="0">
                <a:solidFill>
                  <a:srgbClr val="565656"/>
                </a:solidFill>
                <a:latin typeface="-apple-system"/>
              </a:rPr>
              <a:t>promotional </a:t>
            </a:r>
            <a:r>
              <a:rPr lang="en-US" sz="2000" dirty="0">
                <a:solidFill>
                  <a:srgbClr val="565656"/>
                </a:solidFill>
                <a:latin typeface="-apple-system"/>
              </a:rPr>
              <a:t>art</a:t>
            </a:r>
            <a:r>
              <a:rPr lang="en-US" sz="2000" dirty="0" smtClean="0">
                <a:solidFill>
                  <a:srgbClr val="565656"/>
                </a:solidFill>
                <a:latin typeface="-apple-system"/>
              </a:rPr>
              <a:t>.</a:t>
            </a:r>
            <a:endParaRPr lang="tr-TR" sz="2000" dirty="0" smtClean="0">
              <a:solidFill>
                <a:srgbClr val="565656"/>
              </a:solidFill>
              <a:latin typeface="-apple-system"/>
            </a:endParaRPr>
          </a:p>
          <a:p>
            <a:pPr marL="0" indent="0">
              <a:buNone/>
            </a:pPr>
            <a:r>
              <a:rPr lang="en-US" sz="2000" b="1" dirty="0" smtClean="0">
                <a:solidFill>
                  <a:srgbClr val="0C0D76"/>
                </a:solidFill>
                <a:latin typeface="-apple-system"/>
              </a:rPr>
              <a:t>DEVELOP</a:t>
            </a:r>
            <a:endParaRPr lang="tr-TR" sz="2000" b="1" dirty="0" smtClean="0">
              <a:solidFill>
                <a:srgbClr val="0C0D76"/>
              </a:solidFill>
              <a:latin typeface="-apple-system"/>
            </a:endParaRPr>
          </a:p>
          <a:p>
            <a:r>
              <a:rPr lang="tr-TR" sz="2000" dirty="0" smtClean="0">
                <a:solidFill>
                  <a:srgbClr val="565656"/>
                </a:solidFill>
                <a:latin typeface="-apple-system"/>
              </a:rPr>
              <a:t>P</a:t>
            </a:r>
            <a:r>
              <a:rPr lang="en-US" sz="2000" dirty="0" err="1" smtClean="0">
                <a:solidFill>
                  <a:srgbClr val="565656"/>
                </a:solidFill>
                <a:latin typeface="-apple-system"/>
              </a:rPr>
              <a:t>rogrammers</a:t>
            </a:r>
            <a:r>
              <a:rPr lang="en-US" sz="2000" dirty="0" smtClean="0">
                <a:solidFill>
                  <a:srgbClr val="565656"/>
                </a:solidFill>
                <a:latin typeface="-apple-system"/>
              </a:rPr>
              <a:t> </a:t>
            </a:r>
            <a:r>
              <a:rPr lang="en-US" sz="2000" dirty="0">
                <a:solidFill>
                  <a:srgbClr val="565656"/>
                </a:solidFill>
                <a:latin typeface="-apple-system"/>
              </a:rPr>
              <a:t>build game logic based on art designed for the iteration. </a:t>
            </a:r>
            <a:endParaRPr lang="tr-TR" sz="2000" dirty="0" smtClean="0">
              <a:solidFill>
                <a:srgbClr val="565656"/>
              </a:solidFill>
              <a:latin typeface="-apple-system"/>
            </a:endParaRPr>
          </a:p>
          <a:p>
            <a:r>
              <a:rPr lang="en-US" sz="2000" dirty="0" smtClean="0">
                <a:solidFill>
                  <a:srgbClr val="565656"/>
                </a:solidFill>
                <a:latin typeface="-apple-system"/>
              </a:rPr>
              <a:t>Based </a:t>
            </a:r>
            <a:r>
              <a:rPr lang="en-US" sz="2000" dirty="0">
                <a:solidFill>
                  <a:srgbClr val="565656"/>
                </a:solidFill>
                <a:latin typeface="-apple-system"/>
              </a:rPr>
              <a:t>on the iteration, this can be developing core game play, writing AI or </a:t>
            </a:r>
            <a:r>
              <a:rPr lang="en-US" sz="2000" dirty="0" err="1">
                <a:solidFill>
                  <a:srgbClr val="565656"/>
                </a:solidFill>
                <a:latin typeface="-apple-system"/>
              </a:rPr>
              <a:t>impementing</a:t>
            </a:r>
            <a:r>
              <a:rPr lang="en-US" sz="2000" dirty="0">
                <a:solidFill>
                  <a:srgbClr val="565656"/>
                </a:solidFill>
                <a:latin typeface="-apple-system"/>
              </a:rPr>
              <a:t> UI/UX</a:t>
            </a:r>
            <a:r>
              <a:rPr lang="en-US" sz="2000" dirty="0" smtClean="0">
                <a:solidFill>
                  <a:srgbClr val="565656"/>
                </a:solidFill>
                <a:latin typeface="-apple-system"/>
              </a:rPr>
              <a:t>.</a:t>
            </a:r>
            <a:endParaRPr lang="tr-TR" sz="2000" dirty="0" smtClean="0">
              <a:solidFill>
                <a:srgbClr val="565656"/>
              </a:solidFill>
              <a:latin typeface="-apple-system"/>
            </a:endParaRPr>
          </a:p>
          <a:p>
            <a:pPr marL="0" indent="0">
              <a:buNone/>
            </a:pPr>
            <a:r>
              <a:rPr lang="en-US" sz="2000" b="1" dirty="0" smtClean="0">
                <a:solidFill>
                  <a:srgbClr val="0C0D76"/>
                </a:solidFill>
                <a:latin typeface="-apple-system"/>
              </a:rPr>
              <a:t>TEST</a:t>
            </a:r>
            <a:endParaRPr lang="tr-TR" sz="2000" b="1" dirty="0" smtClean="0">
              <a:solidFill>
                <a:srgbClr val="0C0D76"/>
              </a:solidFill>
              <a:latin typeface="-apple-system"/>
            </a:endParaRPr>
          </a:p>
          <a:p>
            <a:r>
              <a:rPr lang="tr-TR" sz="2000" dirty="0">
                <a:solidFill>
                  <a:srgbClr val="565656"/>
                </a:solidFill>
                <a:latin typeface="-apple-system"/>
              </a:rPr>
              <a:t>T</a:t>
            </a:r>
            <a:r>
              <a:rPr lang="en-US" sz="2000" dirty="0" smtClean="0">
                <a:solidFill>
                  <a:srgbClr val="565656"/>
                </a:solidFill>
                <a:latin typeface="-apple-system"/>
              </a:rPr>
              <a:t>esters </a:t>
            </a:r>
            <a:r>
              <a:rPr lang="en-US" sz="2000" dirty="0">
                <a:solidFill>
                  <a:srgbClr val="565656"/>
                </a:solidFill>
                <a:latin typeface="-apple-system"/>
              </a:rPr>
              <a:t>validate various scenarios of gameplay to ensure higher quality of the game</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smtClean="0">
                <a:solidFill>
                  <a:srgbClr val="565656"/>
                </a:solidFill>
                <a:latin typeface="-apple-system"/>
              </a:rPr>
              <a:t>They </a:t>
            </a:r>
            <a:r>
              <a:rPr lang="en-US" sz="2000" dirty="0">
                <a:solidFill>
                  <a:srgbClr val="565656"/>
                </a:solidFill>
                <a:latin typeface="-apple-system"/>
              </a:rPr>
              <a:t>validate each build on target platforms to provide </a:t>
            </a:r>
            <a:r>
              <a:rPr lang="en-US" sz="2000" dirty="0" err="1">
                <a:solidFill>
                  <a:srgbClr val="565656"/>
                </a:solidFill>
                <a:latin typeface="-apple-system"/>
              </a:rPr>
              <a:t>feedbak</a:t>
            </a:r>
            <a:r>
              <a:rPr lang="en-US" sz="2000" dirty="0">
                <a:solidFill>
                  <a:srgbClr val="565656"/>
                </a:solidFill>
                <a:latin typeface="-apple-system"/>
              </a:rPr>
              <a:t> for next iteration.</a:t>
            </a:r>
          </a:p>
          <a:p>
            <a:endParaRPr lang="en-US" sz="2000" dirty="0">
              <a:solidFill>
                <a:srgbClr val="565656"/>
              </a:solidFill>
              <a:latin typeface="-apple-system"/>
            </a:endParaRPr>
          </a:p>
          <a:p>
            <a:endParaRPr lang="en-US" sz="2000" dirty="0">
              <a:solidFill>
                <a:srgbClr val="565656"/>
              </a:solidFill>
              <a:latin typeface="-apple-system"/>
            </a:endParaRPr>
          </a:p>
        </p:txBody>
      </p:sp>
      <p:sp>
        <p:nvSpPr>
          <p:cNvPr id="9" name="TextBox 8"/>
          <p:cNvSpPr txBox="1"/>
          <p:nvPr/>
        </p:nvSpPr>
        <p:spPr>
          <a:xfrm>
            <a:off x="1532965" y="787384"/>
            <a:ext cx="3308919" cy="584775"/>
          </a:xfrm>
          <a:prstGeom prst="rect">
            <a:avLst/>
          </a:prstGeom>
          <a:noFill/>
        </p:spPr>
        <p:txBody>
          <a:bodyPr wrap="none" rtlCol="0">
            <a:spAutoFit/>
          </a:bodyPr>
          <a:lstStyle/>
          <a:p>
            <a:r>
              <a:rPr lang="tr-TR" sz="3200" b="1" dirty="0" smtClean="0">
                <a:solidFill>
                  <a:schemeClr val="accent2"/>
                </a:solidFill>
              </a:rPr>
              <a:t>Production Phase</a:t>
            </a:r>
            <a:endParaRPr lang="en-US" sz="3200" b="1" dirty="0">
              <a:solidFill>
                <a:schemeClr val="accent2"/>
              </a:solidFill>
            </a:endParaRPr>
          </a:p>
        </p:txBody>
      </p:sp>
    </p:spTree>
    <p:extLst>
      <p:ext uri="{BB962C8B-B14F-4D97-AF65-F5344CB8AC3E}">
        <p14:creationId xmlns:p14="http://schemas.microsoft.com/office/powerpoint/2010/main" val="628472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5" name="Content Placeholder 2"/>
          <p:cNvSpPr txBox="1">
            <a:spLocks/>
          </p:cNvSpPr>
          <p:nvPr/>
        </p:nvSpPr>
        <p:spPr>
          <a:xfrm>
            <a:off x="1532965" y="1279461"/>
            <a:ext cx="10368436" cy="455991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tr-TR" sz="2000" dirty="0" smtClean="0">
              <a:solidFill>
                <a:srgbClr val="565656"/>
              </a:solidFill>
              <a:latin typeface="-apple-system"/>
            </a:endParaRPr>
          </a:p>
          <a:p>
            <a:r>
              <a:rPr lang="en-US" sz="2000" dirty="0">
                <a:solidFill>
                  <a:srgbClr val="565656"/>
                </a:solidFill>
                <a:latin typeface="-apple-system"/>
              </a:rPr>
              <a:t>The last and final </a:t>
            </a:r>
            <a:r>
              <a:rPr lang="tr-TR" sz="2000" dirty="0" smtClean="0">
                <a:solidFill>
                  <a:srgbClr val="565656"/>
                </a:solidFill>
                <a:latin typeface="-apple-system"/>
              </a:rPr>
              <a:t>phase</a:t>
            </a:r>
            <a:r>
              <a:rPr lang="en-US" sz="2000" dirty="0" smtClean="0">
                <a:solidFill>
                  <a:srgbClr val="565656"/>
                </a:solidFill>
                <a:latin typeface="-apple-system"/>
              </a:rPr>
              <a:t> </a:t>
            </a:r>
            <a:r>
              <a:rPr lang="en-US" sz="2000" dirty="0">
                <a:solidFill>
                  <a:srgbClr val="565656"/>
                </a:solidFill>
                <a:latin typeface="-apple-system"/>
              </a:rPr>
              <a:t>of the game development is the post-production.</a:t>
            </a:r>
            <a:endParaRPr lang="tr-TR" sz="2000" dirty="0">
              <a:solidFill>
                <a:srgbClr val="565656"/>
              </a:solidFill>
              <a:latin typeface="-apple-system"/>
            </a:endParaRPr>
          </a:p>
          <a:p>
            <a:r>
              <a:rPr lang="tr-TR" sz="2000" dirty="0" smtClean="0">
                <a:solidFill>
                  <a:srgbClr val="565656"/>
                </a:solidFill>
                <a:latin typeface="-apple-system"/>
              </a:rPr>
              <a:t>It</a:t>
            </a:r>
            <a:r>
              <a:rPr lang="en-US" sz="2000" dirty="0" smtClean="0">
                <a:solidFill>
                  <a:srgbClr val="565656"/>
                </a:solidFill>
                <a:latin typeface="-apple-system"/>
              </a:rPr>
              <a:t> </a:t>
            </a:r>
            <a:r>
              <a:rPr lang="en-US" sz="2000" dirty="0">
                <a:solidFill>
                  <a:srgbClr val="565656"/>
                </a:solidFill>
                <a:latin typeface="-apple-system"/>
              </a:rPr>
              <a:t>involves testing, marketing, and game advertising.</a:t>
            </a:r>
            <a:endParaRPr lang="tr-TR" sz="2000" dirty="0" smtClean="0">
              <a:solidFill>
                <a:srgbClr val="565656"/>
              </a:solidFill>
              <a:latin typeface="-apple-system"/>
            </a:endParaRPr>
          </a:p>
          <a:p>
            <a:r>
              <a:rPr lang="en-US" sz="2000" dirty="0" smtClean="0">
                <a:solidFill>
                  <a:srgbClr val="565656"/>
                </a:solidFill>
                <a:latin typeface="-apple-system"/>
              </a:rPr>
              <a:t>This </a:t>
            </a:r>
            <a:r>
              <a:rPr lang="en-US" sz="2000" dirty="0">
                <a:solidFill>
                  <a:srgbClr val="565656"/>
                </a:solidFill>
                <a:latin typeface="-apple-system"/>
              </a:rPr>
              <a:t>process </a:t>
            </a:r>
            <a:r>
              <a:rPr lang="tr-TR" sz="2000" dirty="0" smtClean="0">
                <a:solidFill>
                  <a:srgbClr val="565656"/>
                </a:solidFill>
                <a:latin typeface="-apple-system"/>
              </a:rPr>
              <a:t>first </a:t>
            </a:r>
            <a:r>
              <a:rPr lang="en-US" sz="2000" dirty="0" smtClean="0">
                <a:solidFill>
                  <a:srgbClr val="565656"/>
                </a:solidFill>
                <a:latin typeface="-apple-system"/>
              </a:rPr>
              <a:t>focuses </a:t>
            </a:r>
            <a:r>
              <a:rPr lang="en-US" sz="2000" dirty="0">
                <a:solidFill>
                  <a:srgbClr val="565656"/>
                </a:solidFill>
                <a:latin typeface="-apple-system"/>
              </a:rPr>
              <a:t>on the testing</a:t>
            </a:r>
            <a:r>
              <a:rPr lang="en-US" sz="2000" dirty="0" smtClean="0">
                <a:solidFill>
                  <a:srgbClr val="565656"/>
                </a:solidFill>
                <a:latin typeface="-apple-system"/>
              </a:rPr>
              <a:t>.</a:t>
            </a:r>
            <a:endParaRPr lang="tr-TR" sz="2000" dirty="0" smtClean="0">
              <a:solidFill>
                <a:srgbClr val="565656"/>
              </a:solidFill>
              <a:latin typeface="-apple-system"/>
            </a:endParaRPr>
          </a:p>
          <a:p>
            <a:pPr marL="0" indent="0">
              <a:buNone/>
            </a:pPr>
            <a:r>
              <a:rPr lang="en-US" sz="2000" b="1" dirty="0" smtClean="0">
                <a:solidFill>
                  <a:srgbClr val="0C0D76"/>
                </a:solidFill>
                <a:latin typeface="-apple-system"/>
              </a:rPr>
              <a:t>TESTING</a:t>
            </a:r>
            <a:r>
              <a:rPr lang="en-US" sz="2000" dirty="0" smtClean="0">
                <a:solidFill>
                  <a:srgbClr val="565656"/>
                </a:solidFill>
                <a:latin typeface="-apple-system"/>
              </a:rPr>
              <a:t> </a:t>
            </a:r>
            <a:endParaRPr lang="tr-TR" sz="2000" dirty="0" smtClean="0">
              <a:solidFill>
                <a:srgbClr val="565656"/>
              </a:solidFill>
              <a:latin typeface="-apple-system"/>
            </a:endParaRPr>
          </a:p>
          <a:p>
            <a:r>
              <a:rPr lang="tr-TR" sz="2000" dirty="0">
                <a:solidFill>
                  <a:srgbClr val="565656"/>
                </a:solidFill>
                <a:latin typeface="-apple-system"/>
              </a:rPr>
              <a:t>T</a:t>
            </a:r>
            <a:r>
              <a:rPr lang="en-US" sz="2000" dirty="0" smtClean="0">
                <a:solidFill>
                  <a:srgbClr val="565656"/>
                </a:solidFill>
                <a:latin typeface="-apple-system"/>
              </a:rPr>
              <a:t>his </a:t>
            </a:r>
            <a:r>
              <a:rPr lang="en-US" sz="2000" dirty="0">
                <a:solidFill>
                  <a:srgbClr val="565656"/>
                </a:solidFill>
                <a:latin typeface="-apple-system"/>
              </a:rPr>
              <a:t>stage is usually referred to as beta-testing and begins when all of the code and art has been completed. </a:t>
            </a:r>
            <a:endParaRPr lang="tr-TR" sz="2000" dirty="0" smtClean="0">
              <a:solidFill>
                <a:srgbClr val="565656"/>
              </a:solidFill>
              <a:latin typeface="-apple-system"/>
            </a:endParaRPr>
          </a:p>
          <a:p>
            <a:r>
              <a:rPr lang="en-US" sz="2000" dirty="0" smtClean="0">
                <a:solidFill>
                  <a:srgbClr val="565656"/>
                </a:solidFill>
                <a:latin typeface="-apple-system"/>
              </a:rPr>
              <a:t>The </a:t>
            </a:r>
            <a:r>
              <a:rPr lang="en-US" sz="2000" dirty="0">
                <a:solidFill>
                  <a:srgbClr val="565656"/>
                </a:solidFill>
                <a:latin typeface="-apple-system"/>
              </a:rPr>
              <a:t>alpha version of the game is sent to the testing team for checking the errors or bugs. </a:t>
            </a:r>
            <a:endParaRPr lang="tr-TR" sz="2000" dirty="0" smtClean="0">
              <a:solidFill>
                <a:srgbClr val="565656"/>
              </a:solidFill>
              <a:latin typeface="-apple-system"/>
            </a:endParaRPr>
          </a:p>
          <a:p>
            <a:r>
              <a:rPr lang="en-US" sz="2000" dirty="0" smtClean="0">
                <a:solidFill>
                  <a:srgbClr val="565656"/>
                </a:solidFill>
                <a:latin typeface="-apple-system"/>
              </a:rPr>
              <a:t>Quality </a:t>
            </a:r>
            <a:r>
              <a:rPr lang="en-US" sz="2000" dirty="0">
                <a:solidFill>
                  <a:srgbClr val="565656"/>
                </a:solidFill>
                <a:latin typeface="-apple-system"/>
              </a:rPr>
              <a:t>assurance team checks the game by playing it, and if they find any bugs, the games are rechecked by programmers for the necessary changes</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smtClean="0">
                <a:solidFill>
                  <a:srgbClr val="565656"/>
                </a:solidFill>
                <a:latin typeface="-apple-system"/>
              </a:rPr>
              <a:t>Once </a:t>
            </a:r>
            <a:r>
              <a:rPr lang="en-US" sz="2000" dirty="0">
                <a:solidFill>
                  <a:srgbClr val="565656"/>
                </a:solidFill>
                <a:latin typeface="-apple-system"/>
              </a:rPr>
              <a:t>all the bugs are being fixed, or the standards are being determined, the game </a:t>
            </a:r>
            <a:r>
              <a:rPr lang="en-US" sz="2000" dirty="0" smtClean="0">
                <a:solidFill>
                  <a:srgbClr val="565656"/>
                </a:solidFill>
                <a:latin typeface="-apple-system"/>
              </a:rPr>
              <a:t> </a:t>
            </a:r>
            <a:r>
              <a:rPr lang="en-US" sz="2000" dirty="0">
                <a:solidFill>
                  <a:srgbClr val="565656"/>
                </a:solidFill>
                <a:latin typeface="-apple-system"/>
              </a:rPr>
              <a:t>is being approved for the </a:t>
            </a:r>
            <a:r>
              <a:rPr lang="en-US" sz="2000" dirty="0" smtClean="0">
                <a:solidFill>
                  <a:srgbClr val="565656"/>
                </a:solidFill>
                <a:latin typeface="-apple-system"/>
              </a:rPr>
              <a:t>launch</a:t>
            </a:r>
            <a:r>
              <a:rPr lang="tr-TR" sz="2000" dirty="0" smtClean="0">
                <a:solidFill>
                  <a:srgbClr val="565656"/>
                </a:solidFill>
                <a:latin typeface="-apple-system"/>
              </a:rPr>
              <a:t> </a:t>
            </a:r>
            <a:r>
              <a:rPr lang="en-US" sz="2000" dirty="0" smtClean="0">
                <a:solidFill>
                  <a:srgbClr val="565656"/>
                </a:solidFill>
                <a:latin typeface="-apple-system"/>
              </a:rPr>
              <a:t>in </a:t>
            </a:r>
            <a:r>
              <a:rPr lang="en-US" sz="2000" dirty="0">
                <a:solidFill>
                  <a:srgbClr val="565656"/>
                </a:solidFill>
                <a:latin typeface="-apple-system"/>
              </a:rPr>
              <a:t>the market</a:t>
            </a:r>
            <a:r>
              <a:rPr lang="en-US" sz="2000" dirty="0" smtClean="0">
                <a:solidFill>
                  <a:srgbClr val="565656"/>
                </a:solidFill>
                <a:latin typeface="-apple-system"/>
              </a:rPr>
              <a:t>. </a:t>
            </a:r>
            <a:endParaRPr lang="en-US" sz="2000" dirty="0">
              <a:solidFill>
                <a:srgbClr val="565656"/>
              </a:solidFill>
              <a:latin typeface="-apple-system"/>
            </a:endParaRPr>
          </a:p>
        </p:txBody>
      </p:sp>
      <p:sp>
        <p:nvSpPr>
          <p:cNvPr id="9" name="TextBox 8"/>
          <p:cNvSpPr txBox="1"/>
          <p:nvPr/>
        </p:nvSpPr>
        <p:spPr>
          <a:xfrm>
            <a:off x="1532965" y="787384"/>
            <a:ext cx="4231864" cy="584775"/>
          </a:xfrm>
          <a:prstGeom prst="rect">
            <a:avLst/>
          </a:prstGeom>
          <a:noFill/>
        </p:spPr>
        <p:txBody>
          <a:bodyPr wrap="none" rtlCol="0">
            <a:spAutoFit/>
          </a:bodyPr>
          <a:lstStyle/>
          <a:p>
            <a:r>
              <a:rPr lang="tr-TR" sz="3200" b="1" dirty="0" smtClean="0">
                <a:solidFill>
                  <a:schemeClr val="accent2"/>
                </a:solidFill>
              </a:rPr>
              <a:t>Post-Production Phase</a:t>
            </a:r>
            <a:endParaRPr lang="en-US" sz="3200" b="1" dirty="0">
              <a:solidFill>
                <a:schemeClr val="accent2"/>
              </a:solidFill>
            </a:endParaRPr>
          </a:p>
        </p:txBody>
      </p:sp>
    </p:spTree>
    <p:extLst>
      <p:ext uri="{BB962C8B-B14F-4D97-AF65-F5344CB8AC3E}">
        <p14:creationId xmlns:p14="http://schemas.microsoft.com/office/powerpoint/2010/main" val="4116608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5" name="Content Placeholder 2"/>
          <p:cNvSpPr txBox="1">
            <a:spLocks/>
          </p:cNvSpPr>
          <p:nvPr/>
        </p:nvSpPr>
        <p:spPr>
          <a:xfrm>
            <a:off x="1532965" y="1079771"/>
            <a:ext cx="9285871" cy="455991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tr-TR" sz="2200" dirty="0" smtClean="0">
                <a:solidFill>
                  <a:srgbClr val="0C0D76"/>
                </a:solidFill>
                <a:latin typeface="-apple-system"/>
              </a:rPr>
              <a:t>DEPLOYMENT</a:t>
            </a:r>
            <a:r>
              <a:rPr lang="tr-TR" sz="2200" dirty="0" smtClean="0">
                <a:solidFill>
                  <a:srgbClr val="565656"/>
                </a:solidFill>
                <a:latin typeface="-apple-system"/>
              </a:rPr>
              <a:t> </a:t>
            </a:r>
          </a:p>
          <a:p>
            <a:r>
              <a:rPr lang="tr-TR" sz="2200" dirty="0" smtClean="0">
                <a:solidFill>
                  <a:srgbClr val="565656"/>
                </a:solidFill>
                <a:latin typeface="-apple-system"/>
              </a:rPr>
              <a:t>the </a:t>
            </a:r>
            <a:r>
              <a:rPr lang="tr-TR" sz="2200" dirty="0" smtClean="0">
                <a:solidFill>
                  <a:srgbClr val="565656"/>
                </a:solidFill>
                <a:latin typeface="-apple-system"/>
              </a:rPr>
              <a:t>game </a:t>
            </a:r>
            <a:r>
              <a:rPr lang="tr-TR" sz="2200" dirty="0" smtClean="0">
                <a:solidFill>
                  <a:srgbClr val="565656"/>
                </a:solidFill>
                <a:latin typeface="-apple-system"/>
              </a:rPr>
              <a:t>builts </a:t>
            </a:r>
            <a:r>
              <a:rPr lang="tr-TR" sz="2200" dirty="0" smtClean="0">
                <a:solidFill>
                  <a:srgbClr val="565656"/>
                </a:solidFill>
                <a:latin typeface="-apple-system"/>
              </a:rPr>
              <a:t>are deployed to the stores &amp; platforms and are then officially released </a:t>
            </a:r>
            <a:r>
              <a:rPr lang="tr-TR" sz="2200" dirty="0" smtClean="0">
                <a:solidFill>
                  <a:srgbClr val="565656"/>
                </a:solidFill>
                <a:latin typeface="-apple-system"/>
              </a:rPr>
              <a:t>to the </a:t>
            </a:r>
            <a:r>
              <a:rPr lang="tr-TR" sz="2200" dirty="0" smtClean="0">
                <a:solidFill>
                  <a:srgbClr val="565656"/>
                </a:solidFill>
                <a:latin typeface="-apple-system"/>
              </a:rPr>
              <a:t>public</a:t>
            </a:r>
            <a:r>
              <a:rPr lang="tr-TR" sz="2200" dirty="0" smtClean="0">
                <a:solidFill>
                  <a:srgbClr val="565656"/>
                </a:solidFill>
                <a:latin typeface="-apple-system"/>
              </a:rPr>
              <a:t>.</a:t>
            </a:r>
          </a:p>
          <a:p>
            <a:endParaRPr lang="tr-TR" sz="2200" dirty="0" smtClean="0">
              <a:solidFill>
                <a:srgbClr val="565656"/>
              </a:solidFill>
              <a:latin typeface="-apple-system"/>
            </a:endParaRPr>
          </a:p>
          <a:p>
            <a:pPr marL="0" indent="0">
              <a:buNone/>
            </a:pPr>
            <a:r>
              <a:rPr lang="tr-TR" sz="2200" dirty="0" smtClean="0">
                <a:solidFill>
                  <a:srgbClr val="0C0D76"/>
                </a:solidFill>
                <a:latin typeface="-apple-system"/>
              </a:rPr>
              <a:t>MARKETING</a:t>
            </a:r>
          </a:p>
          <a:p>
            <a:r>
              <a:rPr lang="tr-TR" sz="2200" dirty="0" smtClean="0">
                <a:solidFill>
                  <a:srgbClr val="565656"/>
                </a:solidFill>
                <a:latin typeface="-apple-system"/>
              </a:rPr>
              <a:t>post-production </a:t>
            </a:r>
            <a:r>
              <a:rPr lang="tr-TR" sz="2200" dirty="0" smtClean="0">
                <a:solidFill>
                  <a:srgbClr val="565656"/>
                </a:solidFill>
                <a:latin typeface="-apple-system"/>
              </a:rPr>
              <a:t>marketing is a process of promoting and selling the </a:t>
            </a:r>
            <a:r>
              <a:rPr lang="tr-TR" sz="2200" dirty="0" smtClean="0">
                <a:solidFill>
                  <a:srgbClr val="565656"/>
                </a:solidFill>
                <a:latin typeface="-apple-system"/>
              </a:rPr>
              <a:t>game</a:t>
            </a:r>
          </a:p>
          <a:p>
            <a:r>
              <a:rPr lang="tr-TR" sz="2200" dirty="0" smtClean="0">
                <a:solidFill>
                  <a:srgbClr val="565656"/>
                </a:solidFill>
                <a:latin typeface="-apple-system"/>
              </a:rPr>
              <a:t>optimising </a:t>
            </a:r>
            <a:r>
              <a:rPr lang="tr-TR" sz="2200" dirty="0" smtClean="0">
                <a:solidFill>
                  <a:srgbClr val="565656"/>
                </a:solidFill>
                <a:latin typeface="-apple-system"/>
              </a:rPr>
              <a:t>game discovery including market research and advertising.</a:t>
            </a:r>
            <a:r>
              <a:rPr lang="en-US" sz="2200" dirty="0" smtClean="0">
                <a:solidFill>
                  <a:srgbClr val="565656"/>
                </a:solidFill>
                <a:latin typeface="-apple-system"/>
              </a:rPr>
              <a:t> </a:t>
            </a:r>
            <a:endParaRPr lang="en-US" sz="2200" dirty="0">
              <a:solidFill>
                <a:srgbClr val="565656"/>
              </a:solidFill>
              <a:latin typeface="-apple-system"/>
            </a:endParaRPr>
          </a:p>
        </p:txBody>
      </p:sp>
      <p:sp>
        <p:nvSpPr>
          <p:cNvPr id="9" name="TextBox 8"/>
          <p:cNvSpPr txBox="1"/>
          <p:nvPr/>
        </p:nvSpPr>
        <p:spPr>
          <a:xfrm>
            <a:off x="1532965" y="787384"/>
            <a:ext cx="4231864" cy="584775"/>
          </a:xfrm>
          <a:prstGeom prst="rect">
            <a:avLst/>
          </a:prstGeom>
          <a:noFill/>
        </p:spPr>
        <p:txBody>
          <a:bodyPr wrap="none" rtlCol="0">
            <a:spAutoFit/>
          </a:bodyPr>
          <a:lstStyle/>
          <a:p>
            <a:r>
              <a:rPr lang="tr-TR" sz="3200" b="1" dirty="0" smtClean="0">
                <a:solidFill>
                  <a:schemeClr val="accent2"/>
                </a:solidFill>
              </a:rPr>
              <a:t>Post-Production Phase</a:t>
            </a:r>
            <a:endParaRPr lang="en-US" sz="3200" b="1" dirty="0">
              <a:solidFill>
                <a:schemeClr val="accent2"/>
              </a:solidFill>
            </a:endParaRPr>
          </a:p>
        </p:txBody>
      </p:sp>
    </p:spTree>
    <p:extLst>
      <p:ext uri="{BB962C8B-B14F-4D97-AF65-F5344CB8AC3E}">
        <p14:creationId xmlns:p14="http://schemas.microsoft.com/office/powerpoint/2010/main" val="2695496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3989" y="1552616"/>
            <a:ext cx="8807757" cy="4001087"/>
          </a:xfrm>
        </p:spPr>
        <p:txBody>
          <a:bodyPr>
            <a:normAutofit lnSpcReduction="10000"/>
          </a:bodyPr>
          <a:lstStyle/>
          <a:p>
            <a:r>
              <a:rPr lang="en-US" sz="2200" dirty="0">
                <a:solidFill>
                  <a:srgbClr val="565656"/>
                </a:solidFill>
                <a:latin typeface="-apple-system"/>
              </a:rPr>
              <a:t>It is one of the most famous game creation software </a:t>
            </a:r>
            <a:r>
              <a:rPr lang="tr-TR" sz="2200" dirty="0" smtClean="0">
                <a:solidFill>
                  <a:srgbClr val="565656"/>
                </a:solidFill>
                <a:latin typeface="-apple-system"/>
              </a:rPr>
              <a:t>                                         </a:t>
            </a:r>
            <a:r>
              <a:rPr lang="en-US" sz="2200" dirty="0" smtClean="0">
                <a:solidFill>
                  <a:srgbClr val="565656"/>
                </a:solidFill>
                <a:latin typeface="-apple-system"/>
              </a:rPr>
              <a:t>among </a:t>
            </a:r>
            <a:r>
              <a:rPr lang="en-US" sz="2200" dirty="0">
                <a:solidFill>
                  <a:srgbClr val="565656"/>
                </a:solidFill>
                <a:latin typeface="-apple-system"/>
              </a:rPr>
              <a:t>developers</a:t>
            </a:r>
            <a:r>
              <a:rPr lang="en-US" sz="2200" dirty="0" smtClean="0">
                <a:solidFill>
                  <a:srgbClr val="565656"/>
                </a:solidFill>
                <a:latin typeface="-apple-system"/>
              </a:rPr>
              <a:t>.</a:t>
            </a:r>
            <a:endParaRPr lang="tr-TR" sz="2200" dirty="0" smtClean="0">
              <a:solidFill>
                <a:srgbClr val="565656"/>
              </a:solidFill>
              <a:latin typeface="-apple-system"/>
            </a:endParaRPr>
          </a:p>
          <a:p>
            <a:r>
              <a:rPr lang="tr-TR" sz="2200" dirty="0" smtClean="0">
                <a:solidFill>
                  <a:srgbClr val="565656"/>
                </a:solidFill>
                <a:latin typeface="-apple-system"/>
              </a:rPr>
              <a:t>It is </a:t>
            </a:r>
            <a:r>
              <a:rPr lang="en-US" sz="2200" dirty="0" smtClean="0">
                <a:solidFill>
                  <a:srgbClr val="565656"/>
                </a:solidFill>
                <a:latin typeface="-apple-system"/>
              </a:rPr>
              <a:t>a </a:t>
            </a:r>
            <a:r>
              <a:rPr lang="en-US" sz="2200" dirty="0">
                <a:solidFill>
                  <a:srgbClr val="565656"/>
                </a:solidFill>
                <a:latin typeface="-apple-system"/>
              </a:rPr>
              <a:t>cross-platform tool launched by Unity Technologies</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This platform helps you to create your own game using amazing 2D and 3D development features and work together with your team. </a:t>
            </a:r>
            <a:endParaRPr lang="tr-TR" sz="2200" dirty="0" smtClean="0">
              <a:solidFill>
                <a:srgbClr val="565656"/>
              </a:solidFill>
              <a:latin typeface="-apple-system"/>
            </a:endParaRPr>
          </a:p>
          <a:p>
            <a:r>
              <a:rPr lang="en-US" sz="2200" dirty="0" smtClean="0">
                <a:solidFill>
                  <a:srgbClr val="565656"/>
                </a:solidFill>
                <a:latin typeface="-apple-system"/>
              </a:rPr>
              <a:t>Unity </a:t>
            </a:r>
            <a:r>
              <a:rPr lang="en-US" sz="2200" dirty="0">
                <a:solidFill>
                  <a:srgbClr val="565656"/>
                </a:solidFill>
                <a:latin typeface="-apple-system"/>
              </a:rPr>
              <a:t>allows </a:t>
            </a:r>
            <a:r>
              <a:rPr lang="en-US" sz="2200" dirty="0" smtClean="0">
                <a:solidFill>
                  <a:srgbClr val="565656"/>
                </a:solidFill>
                <a:latin typeface="-apple-system"/>
              </a:rPr>
              <a:t>import</a:t>
            </a:r>
            <a:r>
              <a:rPr lang="tr-TR" sz="2200" dirty="0" smtClean="0">
                <a:solidFill>
                  <a:srgbClr val="565656"/>
                </a:solidFill>
                <a:latin typeface="-apple-system"/>
              </a:rPr>
              <a:t>ing</a:t>
            </a:r>
            <a:r>
              <a:rPr lang="en-US" sz="2200" dirty="0" smtClean="0">
                <a:solidFill>
                  <a:srgbClr val="565656"/>
                </a:solidFill>
                <a:latin typeface="-apple-system"/>
              </a:rPr>
              <a:t> </a:t>
            </a:r>
            <a:r>
              <a:rPr lang="en-US" sz="2200" dirty="0">
                <a:solidFill>
                  <a:srgbClr val="565656"/>
                </a:solidFill>
                <a:latin typeface="-apple-system"/>
              </a:rPr>
              <a:t>assets from many 3D applications </a:t>
            </a:r>
            <a:r>
              <a:rPr lang="tr-TR" sz="2200" dirty="0" smtClean="0">
                <a:solidFill>
                  <a:srgbClr val="565656"/>
                </a:solidFill>
                <a:latin typeface="-apple-system"/>
              </a:rPr>
              <a:t>such </a:t>
            </a:r>
            <a:r>
              <a:rPr lang="en-US" sz="2200" dirty="0" smtClean="0">
                <a:solidFill>
                  <a:srgbClr val="565656"/>
                </a:solidFill>
                <a:latin typeface="-apple-system"/>
              </a:rPr>
              <a:t>as </a:t>
            </a:r>
            <a:r>
              <a:rPr lang="en-US" sz="2200" dirty="0">
                <a:solidFill>
                  <a:srgbClr val="565656"/>
                </a:solidFill>
                <a:latin typeface="-apple-system"/>
              </a:rPr>
              <a:t>Softimage, Maya, Max, Blender</a:t>
            </a:r>
            <a:r>
              <a:rPr lang="en-US" sz="2200" dirty="0" smtClean="0">
                <a:solidFill>
                  <a:srgbClr val="565656"/>
                </a:solidFill>
                <a:latin typeface="-apple-system"/>
              </a:rPr>
              <a:t>, </a:t>
            </a:r>
            <a:r>
              <a:rPr lang="en-US" sz="2200" dirty="0">
                <a:solidFill>
                  <a:srgbClr val="565656"/>
                </a:solidFill>
                <a:latin typeface="-apple-system"/>
              </a:rPr>
              <a:t>CINEMA </a:t>
            </a:r>
            <a:r>
              <a:rPr lang="en-US" sz="2200" dirty="0" smtClean="0">
                <a:solidFill>
                  <a:srgbClr val="565656"/>
                </a:solidFill>
                <a:latin typeface="-apple-system"/>
              </a:rPr>
              <a:t>4D</a:t>
            </a:r>
            <a:r>
              <a:rPr lang="tr-TR" sz="2200" dirty="0" smtClean="0">
                <a:solidFill>
                  <a:srgbClr val="565656"/>
                </a:solidFill>
                <a:latin typeface="-apple-system"/>
              </a:rPr>
              <a:t> </a:t>
            </a:r>
            <a:r>
              <a:rPr lang="en-US" sz="2200" dirty="0" smtClean="0">
                <a:solidFill>
                  <a:srgbClr val="565656"/>
                </a:solidFill>
                <a:latin typeface="-apple-system"/>
              </a:rPr>
              <a:t>and </a:t>
            </a:r>
            <a:r>
              <a:rPr lang="en-US" sz="2200" dirty="0">
                <a:solidFill>
                  <a:srgbClr val="565656"/>
                </a:solidFill>
                <a:latin typeface="-apple-system"/>
              </a:rPr>
              <a:t>it offers </a:t>
            </a:r>
            <a:r>
              <a:rPr lang="en-US" sz="2200" dirty="0" smtClean="0">
                <a:solidFill>
                  <a:srgbClr val="565656"/>
                </a:solidFill>
                <a:latin typeface="-apple-system"/>
              </a:rPr>
              <a:t>a </a:t>
            </a:r>
            <a:r>
              <a:rPr lang="en-US" sz="2200" dirty="0">
                <a:solidFill>
                  <a:srgbClr val="565656"/>
                </a:solidFill>
                <a:latin typeface="-apple-system"/>
              </a:rPr>
              <a:t>wide range of assets that can be purchased straight from their own store</a:t>
            </a:r>
            <a:r>
              <a:rPr lang="en-US" sz="2200" dirty="0" smtClean="0">
                <a:solidFill>
                  <a:srgbClr val="565656"/>
                </a:solidFill>
                <a:latin typeface="-apple-system"/>
              </a:rPr>
              <a:t>.</a:t>
            </a:r>
            <a:endParaRPr lang="tr-TR" sz="2200" dirty="0" smtClean="0">
              <a:solidFill>
                <a:srgbClr val="565656"/>
              </a:solidFill>
              <a:latin typeface="-apple-system"/>
            </a:endParaRPr>
          </a:p>
          <a:p>
            <a:r>
              <a:rPr lang="tr-TR" sz="2200" dirty="0" smtClean="0">
                <a:solidFill>
                  <a:srgbClr val="565656"/>
                </a:solidFill>
                <a:latin typeface="-apple-system"/>
              </a:rPr>
              <a:t>Good for beginners (provides tutorials and guides)</a:t>
            </a:r>
            <a:r>
              <a:rPr lang="en-US" sz="2200" dirty="0">
                <a:solidFill>
                  <a:srgbClr val="565656"/>
                </a:solidFill>
                <a:latin typeface="-apple-system"/>
              </a:rPr>
              <a:t> </a:t>
            </a:r>
            <a:endParaRPr lang="en-US" sz="2200" dirty="0"/>
          </a:p>
        </p:txBody>
      </p:sp>
      <p:pic>
        <p:nvPicPr>
          <p:cNvPr id="4" name="Picture 3"/>
          <p:cNvPicPr>
            <a:picLocks noChangeAspect="1"/>
          </p:cNvPicPr>
          <p:nvPr/>
        </p:nvPicPr>
        <p:blipFill>
          <a:blip r:embed="rId2"/>
          <a:stretch>
            <a:fillRect/>
          </a:stretch>
        </p:blipFill>
        <p:spPr>
          <a:xfrm>
            <a:off x="12224" y="270771"/>
            <a:ext cx="3430240" cy="1828485"/>
          </a:xfrm>
          <a:prstGeom prst="rect">
            <a:avLst/>
          </a:prstGeom>
        </p:spPr>
      </p:pic>
      <p:sp>
        <p:nvSpPr>
          <p:cNvPr id="5" name="Rectangle 4"/>
          <p:cNvSpPr/>
          <p:nvPr/>
        </p:nvSpPr>
        <p:spPr>
          <a:xfrm>
            <a:off x="182160" y="1785818"/>
            <a:ext cx="2830377" cy="2232391"/>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lvl="1">
              <a:spcAft>
                <a:spcPts val="600"/>
              </a:spcAft>
              <a:buFont typeface="Arial" panose="020B0604020202020204" pitchFamily="34" charset="0"/>
              <a:buChar char="•"/>
            </a:pPr>
            <a:r>
              <a:rPr lang="tr-TR" b="1" i="0" dirty="0" smtClean="0">
                <a:solidFill>
                  <a:schemeClr val="bg1"/>
                </a:solidFill>
                <a:effectLst>
                  <a:outerShdw blurRad="38100" dist="38100" dir="2700000" algn="tl">
                    <a:srgbClr val="000000">
                      <a:alpha val="43137"/>
                    </a:srgbClr>
                  </a:outerShdw>
                </a:effectLst>
                <a:latin typeface="-apple-system"/>
              </a:rPr>
              <a:t> </a:t>
            </a:r>
            <a:r>
              <a:rPr lang="en-US" b="1" i="0" dirty="0" smtClean="0">
                <a:solidFill>
                  <a:schemeClr val="bg1"/>
                </a:solidFill>
                <a:effectLst>
                  <a:outerShdw blurRad="38100" dist="38100" dir="2700000" algn="tl">
                    <a:srgbClr val="000000">
                      <a:alpha val="43137"/>
                    </a:srgbClr>
                  </a:outerShdw>
                </a:effectLst>
                <a:latin typeface="-apple-system"/>
              </a:rPr>
              <a:t>iOS</a:t>
            </a:r>
          </a:p>
          <a:p>
            <a:pPr lvl="1">
              <a:spcAft>
                <a:spcPts val="600"/>
              </a:spcAft>
              <a:buFont typeface="Arial" panose="020B0604020202020204" pitchFamily="34" charset="0"/>
              <a:buChar char="•"/>
            </a:pPr>
            <a:r>
              <a:rPr lang="tr-TR" b="1" i="0" dirty="0" smtClean="0">
                <a:solidFill>
                  <a:schemeClr val="bg1"/>
                </a:solidFill>
                <a:effectLst>
                  <a:outerShdw blurRad="38100" dist="38100" dir="2700000" algn="tl">
                    <a:srgbClr val="000000">
                      <a:alpha val="43137"/>
                    </a:srgbClr>
                  </a:outerShdw>
                </a:effectLst>
                <a:latin typeface="-apple-system"/>
              </a:rPr>
              <a:t> </a:t>
            </a:r>
            <a:r>
              <a:rPr lang="en-US" b="1" i="0" dirty="0" smtClean="0">
                <a:solidFill>
                  <a:schemeClr val="bg1"/>
                </a:solidFill>
                <a:effectLst>
                  <a:outerShdw blurRad="38100" dist="38100" dir="2700000" algn="tl">
                    <a:srgbClr val="000000">
                      <a:alpha val="43137"/>
                    </a:srgbClr>
                  </a:outerShdw>
                </a:effectLst>
                <a:latin typeface="-apple-system"/>
              </a:rPr>
              <a:t>Android</a:t>
            </a:r>
          </a:p>
          <a:p>
            <a:pPr lvl="1">
              <a:spcAft>
                <a:spcPts val="600"/>
              </a:spcAft>
              <a:buFont typeface="Arial" panose="020B0604020202020204" pitchFamily="34" charset="0"/>
              <a:buChar char="•"/>
            </a:pPr>
            <a:r>
              <a:rPr lang="tr-TR" b="1" i="0" dirty="0" smtClean="0">
                <a:solidFill>
                  <a:schemeClr val="bg1"/>
                </a:solidFill>
                <a:effectLst>
                  <a:outerShdw blurRad="38100" dist="38100" dir="2700000" algn="tl">
                    <a:srgbClr val="000000">
                      <a:alpha val="43137"/>
                    </a:srgbClr>
                  </a:outerShdw>
                </a:effectLst>
                <a:latin typeface="-apple-system"/>
              </a:rPr>
              <a:t> </a:t>
            </a:r>
            <a:r>
              <a:rPr lang="en-US" b="1" i="0" dirty="0" smtClean="0">
                <a:solidFill>
                  <a:schemeClr val="bg1"/>
                </a:solidFill>
                <a:effectLst>
                  <a:outerShdw blurRad="38100" dist="38100" dir="2700000" algn="tl">
                    <a:srgbClr val="000000">
                      <a:alpha val="43137"/>
                    </a:srgbClr>
                  </a:outerShdw>
                </a:effectLst>
                <a:latin typeface="-apple-system"/>
              </a:rPr>
              <a:t>Windows Phone</a:t>
            </a:r>
          </a:p>
          <a:p>
            <a:pPr lvl="1">
              <a:spcAft>
                <a:spcPts val="600"/>
              </a:spcAft>
              <a:buFont typeface="Arial" panose="020B0604020202020204" pitchFamily="34" charset="0"/>
              <a:buChar char="•"/>
            </a:pPr>
            <a:r>
              <a:rPr lang="tr-TR" b="1" i="0" dirty="0" smtClean="0">
                <a:solidFill>
                  <a:schemeClr val="bg1"/>
                </a:solidFill>
                <a:effectLst>
                  <a:outerShdw blurRad="38100" dist="38100" dir="2700000" algn="tl">
                    <a:srgbClr val="000000">
                      <a:alpha val="43137"/>
                    </a:srgbClr>
                  </a:outerShdw>
                </a:effectLst>
                <a:latin typeface="-apple-system"/>
              </a:rPr>
              <a:t> </a:t>
            </a:r>
            <a:r>
              <a:rPr lang="en-US" b="1" i="0" dirty="0" err="1" smtClean="0">
                <a:solidFill>
                  <a:schemeClr val="bg1"/>
                </a:solidFill>
                <a:effectLst>
                  <a:outerShdw blurRad="38100" dist="38100" dir="2700000" algn="tl">
                    <a:srgbClr val="000000">
                      <a:alpha val="43137"/>
                    </a:srgbClr>
                  </a:outerShdw>
                </a:effectLst>
                <a:latin typeface="-apple-system"/>
              </a:rPr>
              <a:t>Tizen</a:t>
            </a:r>
            <a:r>
              <a:rPr lang="en-US" b="1" i="0" dirty="0" smtClean="0">
                <a:solidFill>
                  <a:schemeClr val="bg1"/>
                </a:solidFill>
                <a:effectLst>
                  <a:outerShdw blurRad="38100" dist="38100" dir="2700000" algn="tl">
                    <a:srgbClr val="000000">
                      <a:alpha val="43137"/>
                    </a:srgbClr>
                  </a:outerShdw>
                </a:effectLst>
                <a:latin typeface="-apple-system"/>
              </a:rPr>
              <a:t> OS</a:t>
            </a:r>
          </a:p>
          <a:p>
            <a:pPr lvl="1">
              <a:spcAft>
                <a:spcPts val="600"/>
              </a:spcAft>
              <a:buFont typeface="Arial" panose="020B0604020202020204" pitchFamily="34" charset="0"/>
              <a:buChar char="•"/>
            </a:pPr>
            <a:r>
              <a:rPr lang="tr-TR" b="1" i="0" dirty="0" smtClean="0">
                <a:solidFill>
                  <a:schemeClr val="bg1"/>
                </a:solidFill>
                <a:effectLst>
                  <a:outerShdw blurRad="38100" dist="38100" dir="2700000" algn="tl">
                    <a:srgbClr val="000000">
                      <a:alpha val="43137"/>
                    </a:srgbClr>
                  </a:outerShdw>
                </a:effectLst>
                <a:latin typeface="-apple-system"/>
              </a:rPr>
              <a:t> </a:t>
            </a:r>
            <a:r>
              <a:rPr lang="en-US" b="1" i="0" dirty="0" smtClean="0">
                <a:solidFill>
                  <a:schemeClr val="bg1"/>
                </a:solidFill>
                <a:effectLst>
                  <a:outerShdw blurRad="38100" dist="38100" dir="2700000" algn="tl">
                    <a:srgbClr val="000000">
                      <a:alpha val="43137"/>
                    </a:srgbClr>
                  </a:outerShdw>
                </a:effectLst>
                <a:latin typeface="-apple-system"/>
              </a:rPr>
              <a:t>Fire OS</a:t>
            </a:r>
            <a:endParaRPr lang="en-US" b="1" i="0" dirty="0">
              <a:solidFill>
                <a:schemeClr val="bg1"/>
              </a:solidFill>
              <a:effectLst>
                <a:outerShdw blurRad="38100" dist="38100" dir="2700000" algn="tl">
                  <a:srgbClr val="000000">
                    <a:alpha val="43137"/>
                  </a:srgbClr>
                </a:outerShdw>
              </a:effectLst>
              <a:latin typeface="-apple-system"/>
            </a:endParaRPr>
          </a:p>
        </p:txBody>
      </p:sp>
      <p:sp>
        <p:nvSpPr>
          <p:cNvPr id="2" name="TextBox 1"/>
          <p:cNvSpPr txBox="1"/>
          <p:nvPr/>
        </p:nvSpPr>
        <p:spPr>
          <a:xfrm>
            <a:off x="1801922" y="5806934"/>
            <a:ext cx="10058400" cy="461665"/>
          </a:xfrm>
          <a:prstGeom prst="rect">
            <a:avLst/>
          </a:prstGeom>
          <a:noFill/>
        </p:spPr>
        <p:txBody>
          <a:bodyPr wrap="square" rtlCol="0">
            <a:spAutoFit/>
          </a:bodyPr>
          <a:lstStyle/>
          <a:p>
            <a:r>
              <a:rPr lang="en-US" sz="2400" u="sng" dirty="0">
                <a:effectLst>
                  <a:outerShdw blurRad="38100" dist="38100" dir="2700000" algn="tl">
                    <a:srgbClr val="000000">
                      <a:alpha val="43137"/>
                    </a:srgbClr>
                  </a:outerShdw>
                </a:effectLst>
              </a:rPr>
              <a:t>Some games developed using Unity:</a:t>
            </a:r>
            <a:r>
              <a:rPr lang="en-US" sz="2400" i="1"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Lara </a:t>
            </a:r>
            <a:r>
              <a:rPr lang="en-US" sz="2400" i="1" dirty="0">
                <a:effectLst>
                  <a:outerShdw blurRad="38100" dist="38100" dir="2700000" algn="tl">
                    <a:srgbClr val="000000">
                      <a:alpha val="43137"/>
                    </a:srgbClr>
                  </a:outerShdw>
                </a:effectLst>
              </a:rPr>
              <a:t>Croft Go, Angry Birds 2, Pokémon Go</a:t>
            </a:r>
          </a:p>
        </p:txBody>
      </p:sp>
      <p:sp>
        <p:nvSpPr>
          <p:cNvPr id="6"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312015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8812" y="1275009"/>
            <a:ext cx="8523762" cy="4798634"/>
          </a:xfrm>
        </p:spPr>
        <p:txBody>
          <a:bodyPr>
            <a:noAutofit/>
          </a:bodyPr>
          <a:lstStyle/>
          <a:p>
            <a:r>
              <a:rPr lang="en-US" sz="1800" dirty="0">
                <a:solidFill>
                  <a:srgbClr val="565656"/>
                </a:solidFill>
                <a:latin typeface="-apple-system"/>
              </a:rPr>
              <a:t>The Unreal Engine is a </a:t>
            </a:r>
            <a:r>
              <a:rPr lang="en-US" sz="1800" dirty="0" smtClean="0">
                <a:solidFill>
                  <a:srgbClr val="565656"/>
                </a:solidFill>
                <a:latin typeface="-apple-system"/>
              </a:rPr>
              <a:t>game </a:t>
            </a:r>
            <a:r>
              <a:rPr lang="en-US" sz="1800" dirty="0">
                <a:solidFill>
                  <a:srgbClr val="565656"/>
                </a:solidFill>
                <a:latin typeface="-apple-system"/>
              </a:rPr>
              <a:t>engine </a:t>
            </a:r>
            <a:r>
              <a:rPr lang="tr-TR" sz="1800" dirty="0" smtClean="0">
                <a:solidFill>
                  <a:srgbClr val="565656"/>
                </a:solidFill>
                <a:latin typeface="-apple-system"/>
              </a:rPr>
              <a:t>and editor </a:t>
            </a:r>
            <a:r>
              <a:rPr lang="en-US" sz="1800" dirty="0" smtClean="0">
                <a:solidFill>
                  <a:srgbClr val="565656"/>
                </a:solidFill>
                <a:latin typeface="-apple-system"/>
              </a:rPr>
              <a:t>developed </a:t>
            </a:r>
            <a:r>
              <a:rPr lang="en-US" sz="1800" dirty="0">
                <a:solidFill>
                  <a:srgbClr val="565656"/>
                </a:solidFill>
                <a:latin typeface="-apple-system"/>
              </a:rPr>
              <a:t>by Epic </a:t>
            </a:r>
            <a:r>
              <a:rPr lang="en-US" sz="1800" dirty="0" smtClean="0">
                <a:solidFill>
                  <a:srgbClr val="565656"/>
                </a:solidFill>
                <a:latin typeface="-apple-system"/>
              </a:rPr>
              <a:t>Games</a:t>
            </a:r>
            <a:r>
              <a:rPr lang="tr-TR" sz="1800" dirty="0" smtClean="0">
                <a:solidFill>
                  <a:srgbClr val="565656"/>
                </a:solidFill>
                <a:latin typeface="-apple-system"/>
              </a:rPr>
              <a:t>.</a:t>
            </a:r>
          </a:p>
          <a:p>
            <a:r>
              <a:rPr lang="tr-TR" sz="1800" dirty="0" smtClean="0">
                <a:solidFill>
                  <a:srgbClr val="565656"/>
                </a:solidFill>
                <a:latin typeface="-apple-system"/>
              </a:rPr>
              <a:t>It is </a:t>
            </a:r>
            <a:r>
              <a:rPr lang="en-US" sz="1800" dirty="0">
                <a:solidFill>
                  <a:srgbClr val="565656"/>
                </a:solidFill>
                <a:latin typeface="-apple-system"/>
              </a:rPr>
              <a:t>an </a:t>
            </a:r>
            <a:r>
              <a:rPr lang="en-US" sz="1800" dirty="0" smtClean="0">
                <a:solidFill>
                  <a:srgbClr val="565656"/>
                </a:solidFill>
                <a:latin typeface="-apple-system"/>
              </a:rPr>
              <a:t>open</a:t>
            </a:r>
            <a:r>
              <a:rPr lang="tr-TR" sz="1800" dirty="0" smtClean="0">
                <a:solidFill>
                  <a:srgbClr val="565656"/>
                </a:solidFill>
                <a:latin typeface="-apple-system"/>
              </a:rPr>
              <a:t> and</a:t>
            </a:r>
            <a:r>
              <a:rPr lang="en-US" sz="1800" dirty="0" smtClean="0">
                <a:solidFill>
                  <a:srgbClr val="565656"/>
                </a:solidFill>
                <a:latin typeface="-apple-system"/>
              </a:rPr>
              <a:t> </a:t>
            </a:r>
            <a:r>
              <a:rPr lang="en-US" sz="1800" dirty="0">
                <a:solidFill>
                  <a:srgbClr val="565656"/>
                </a:solidFill>
                <a:latin typeface="-apple-system"/>
              </a:rPr>
              <a:t>extensible </a:t>
            </a:r>
            <a:r>
              <a:rPr lang="en-US" sz="1800" dirty="0" smtClean="0">
                <a:solidFill>
                  <a:srgbClr val="565656"/>
                </a:solidFill>
                <a:latin typeface="-apple-system"/>
              </a:rPr>
              <a:t>platform</a:t>
            </a:r>
            <a:r>
              <a:rPr lang="tr-TR" sz="1800" dirty="0" smtClean="0">
                <a:solidFill>
                  <a:srgbClr val="565656"/>
                </a:solidFill>
                <a:latin typeface="-apple-system"/>
              </a:rPr>
              <a:t>.</a:t>
            </a:r>
            <a:endParaRPr lang="tr-TR" sz="1800" dirty="0" smtClean="0">
              <a:solidFill>
                <a:srgbClr val="565656"/>
              </a:solidFill>
              <a:latin typeface="-apple-system"/>
            </a:endParaRPr>
          </a:p>
          <a:p>
            <a:r>
              <a:rPr lang="tr-TR" sz="1800" dirty="0" smtClean="0">
                <a:solidFill>
                  <a:srgbClr val="565656"/>
                </a:solidFill>
                <a:latin typeface="-apple-system"/>
              </a:rPr>
              <a:t>It</a:t>
            </a:r>
            <a:r>
              <a:rPr lang="en-US" sz="1800" dirty="0" smtClean="0">
                <a:solidFill>
                  <a:srgbClr val="565656"/>
                </a:solidFill>
                <a:latin typeface="-apple-system"/>
              </a:rPr>
              <a:t> </a:t>
            </a:r>
            <a:r>
              <a:rPr lang="en-US" sz="1800" dirty="0">
                <a:solidFill>
                  <a:srgbClr val="565656"/>
                </a:solidFill>
                <a:latin typeface="-apple-system"/>
              </a:rPr>
              <a:t>has won several awards, including the 2014 Guinness World Record</a:t>
            </a:r>
            <a:r>
              <a:rPr lang="en-US" sz="1800" dirty="0" smtClean="0">
                <a:solidFill>
                  <a:srgbClr val="565656"/>
                </a:solidFill>
                <a:latin typeface="-apple-system"/>
              </a:rPr>
              <a:t>.</a:t>
            </a:r>
            <a:endParaRPr lang="tr-TR" sz="1800" dirty="0" smtClean="0">
              <a:solidFill>
                <a:srgbClr val="565656"/>
              </a:solidFill>
              <a:latin typeface="-apple-system"/>
            </a:endParaRPr>
          </a:p>
          <a:p>
            <a:r>
              <a:rPr lang="en-US" sz="1800" dirty="0" smtClean="0">
                <a:solidFill>
                  <a:srgbClr val="565656"/>
                </a:solidFill>
                <a:latin typeface="-apple-system"/>
              </a:rPr>
              <a:t>The </a:t>
            </a:r>
            <a:r>
              <a:rPr lang="en-US" sz="1800" dirty="0">
                <a:solidFill>
                  <a:srgbClr val="565656"/>
                </a:solidFill>
                <a:latin typeface="-apple-system"/>
              </a:rPr>
              <a:t>engine allows you to create a high-class game using Unreal Engine’s comprehensive suite of real-time 3D tools</a:t>
            </a:r>
            <a:r>
              <a:rPr lang="en-US" sz="1800" dirty="0" smtClean="0">
                <a:solidFill>
                  <a:srgbClr val="565656"/>
                </a:solidFill>
                <a:latin typeface="-apple-system"/>
              </a:rPr>
              <a:t>.</a:t>
            </a:r>
            <a:endParaRPr lang="tr-TR" sz="1800" dirty="0" smtClean="0">
              <a:solidFill>
                <a:srgbClr val="565656"/>
              </a:solidFill>
              <a:latin typeface="-apple-system"/>
            </a:endParaRPr>
          </a:p>
          <a:p>
            <a:r>
              <a:rPr lang="en-US" sz="1800" dirty="0" smtClean="0">
                <a:solidFill>
                  <a:srgbClr val="565656"/>
                </a:solidFill>
                <a:latin typeface="-apple-system"/>
              </a:rPr>
              <a:t>The </a:t>
            </a:r>
            <a:r>
              <a:rPr lang="en-US" sz="1800" dirty="0">
                <a:solidFill>
                  <a:srgbClr val="565656"/>
                </a:solidFill>
                <a:latin typeface="-apple-system"/>
              </a:rPr>
              <a:t>toolset of Unreal Engine includes C++ code view, scripting with full source code access, hot reload functionality, virtue auto system, visual effect creation tool, customized artificial </a:t>
            </a:r>
            <a:r>
              <a:rPr lang="en-US" sz="1800" dirty="0" smtClean="0">
                <a:solidFill>
                  <a:srgbClr val="565656"/>
                </a:solidFill>
                <a:latin typeface="-apple-system"/>
              </a:rPr>
              <a:t>intelligence</a:t>
            </a:r>
            <a:r>
              <a:rPr lang="tr-TR" sz="1800" dirty="0" smtClean="0">
                <a:solidFill>
                  <a:srgbClr val="565656"/>
                </a:solidFill>
                <a:latin typeface="-apple-system"/>
              </a:rPr>
              <a:t>.</a:t>
            </a:r>
            <a:endParaRPr lang="tr-TR" sz="1800" dirty="0" smtClean="0">
              <a:solidFill>
                <a:srgbClr val="565656"/>
              </a:solidFill>
              <a:latin typeface="-apple-system"/>
            </a:endParaRPr>
          </a:p>
          <a:p>
            <a:r>
              <a:rPr lang="tr-TR" sz="1800" dirty="0" smtClean="0">
                <a:solidFill>
                  <a:srgbClr val="565656"/>
                </a:solidFill>
                <a:latin typeface="-apple-system"/>
              </a:rPr>
              <a:t>Some other features of </a:t>
            </a:r>
            <a:r>
              <a:rPr lang="en-US" sz="1800" dirty="0" smtClean="0">
                <a:solidFill>
                  <a:srgbClr val="565656"/>
                </a:solidFill>
                <a:latin typeface="-apple-system"/>
              </a:rPr>
              <a:t>Unreal </a:t>
            </a:r>
            <a:r>
              <a:rPr lang="en-US" sz="1800" dirty="0">
                <a:solidFill>
                  <a:srgbClr val="565656"/>
                </a:solidFill>
                <a:latin typeface="-apple-system"/>
              </a:rPr>
              <a:t>Engine </a:t>
            </a:r>
            <a:r>
              <a:rPr lang="tr-TR" sz="1800" dirty="0" smtClean="0">
                <a:solidFill>
                  <a:srgbClr val="565656"/>
                </a:solidFill>
                <a:latin typeface="-apple-system"/>
              </a:rPr>
              <a:t>are; </a:t>
            </a:r>
            <a:r>
              <a:rPr lang="en-US" sz="1800" dirty="0" smtClean="0">
                <a:solidFill>
                  <a:srgbClr val="565656"/>
                </a:solidFill>
                <a:latin typeface="-apple-system"/>
              </a:rPr>
              <a:t>photorealistic </a:t>
            </a:r>
            <a:r>
              <a:rPr lang="en-US" sz="1800" dirty="0">
                <a:solidFill>
                  <a:srgbClr val="565656"/>
                </a:solidFill>
                <a:latin typeface="-apple-system"/>
              </a:rPr>
              <a:t>rendering, dynamic physics and effects, lifelike animation, robust data translation, and much </a:t>
            </a:r>
            <a:r>
              <a:rPr lang="en-US" sz="1800" dirty="0" smtClean="0">
                <a:solidFill>
                  <a:srgbClr val="565656"/>
                </a:solidFill>
                <a:latin typeface="-apple-system"/>
              </a:rPr>
              <a:t>more</a:t>
            </a:r>
            <a:r>
              <a:rPr lang="tr-TR" sz="1800" dirty="0" smtClean="0">
                <a:solidFill>
                  <a:srgbClr val="565656"/>
                </a:solidFill>
                <a:latin typeface="-apple-system"/>
              </a:rPr>
              <a:t>.</a:t>
            </a:r>
            <a:endParaRPr lang="tr-TR" sz="1800" dirty="0">
              <a:solidFill>
                <a:srgbClr val="565656"/>
              </a:solidFill>
              <a:latin typeface="-apple-system"/>
            </a:endParaRPr>
          </a:p>
          <a:p>
            <a:r>
              <a:rPr lang="en-US" sz="1800" dirty="0" smtClean="0">
                <a:solidFill>
                  <a:srgbClr val="565656"/>
                </a:solidFill>
                <a:latin typeface="-apple-system"/>
              </a:rPr>
              <a:t>Unreal </a:t>
            </a:r>
            <a:r>
              <a:rPr lang="en-US" sz="1800" dirty="0">
                <a:solidFill>
                  <a:srgbClr val="565656"/>
                </a:solidFill>
                <a:latin typeface="-apple-system"/>
              </a:rPr>
              <a:t>Engine is a complete suite of development tools for anyone working with real-time technology. From design visualizations and cinematic experiences to high-quality games across PC, console, mobile, VR, and AR, Unreal Engine gives you everything you need to </a:t>
            </a:r>
            <a:r>
              <a:rPr lang="en-US" sz="1800" dirty="0" smtClean="0">
                <a:solidFill>
                  <a:srgbClr val="565656"/>
                </a:solidFill>
                <a:latin typeface="-apple-system"/>
              </a:rPr>
              <a:t>start</a:t>
            </a:r>
            <a:r>
              <a:rPr lang="tr-TR" sz="1800" dirty="0" smtClean="0">
                <a:solidFill>
                  <a:srgbClr val="565656"/>
                </a:solidFill>
                <a:latin typeface="-apple-system"/>
              </a:rPr>
              <a:t> and</a:t>
            </a:r>
            <a:r>
              <a:rPr lang="en-US" sz="1800" dirty="0" smtClean="0">
                <a:solidFill>
                  <a:srgbClr val="565656"/>
                </a:solidFill>
                <a:latin typeface="-apple-system"/>
              </a:rPr>
              <a:t> grow</a:t>
            </a:r>
            <a:r>
              <a:rPr lang="tr-TR" sz="1800" dirty="0" smtClean="0">
                <a:solidFill>
                  <a:srgbClr val="565656"/>
                </a:solidFill>
                <a:latin typeface="-apple-system"/>
              </a:rPr>
              <a:t>.</a:t>
            </a:r>
            <a:endParaRPr lang="tr-TR" sz="1800" dirty="0" smtClean="0">
              <a:solidFill>
                <a:srgbClr val="565656"/>
              </a:solidFill>
              <a:latin typeface="-apple-system"/>
            </a:endParaRPr>
          </a:p>
          <a:p>
            <a:r>
              <a:rPr lang="en-US" sz="1800" dirty="0">
                <a:solidFill>
                  <a:srgbClr val="565656"/>
                </a:solidFill>
                <a:latin typeface="-apple-system"/>
              </a:rPr>
              <a:t>Other advantages are the easiness to work with the interface and the possibility of testing your game inside the platform.</a:t>
            </a:r>
            <a:endParaRPr lang="tr-TR" sz="1800" dirty="0" smtClean="0">
              <a:solidFill>
                <a:srgbClr val="565656"/>
              </a:solidFill>
              <a:latin typeface="-apple-system"/>
            </a:endParaRPr>
          </a:p>
        </p:txBody>
      </p:sp>
      <p:pic>
        <p:nvPicPr>
          <p:cNvPr id="1026" name="Picture 2" descr="unreal engin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586" y="824248"/>
            <a:ext cx="1511071" cy="1568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668" y="2570111"/>
            <a:ext cx="3174082" cy="3932401"/>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Windows PC</a:t>
            </a:r>
            <a:endParaRPr lang="tr-TR" b="1" dirty="0" smtClean="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Sony </a:t>
            </a:r>
            <a:r>
              <a:rPr lang="en-US" b="1" dirty="0">
                <a:solidFill>
                  <a:schemeClr val="bg1"/>
                </a:solidFill>
                <a:effectLst>
                  <a:outerShdw blurRad="38100" dist="38100" dir="2700000" algn="tl">
                    <a:srgbClr val="000000">
                      <a:alpha val="43137"/>
                    </a:srgbClr>
                  </a:outerShdw>
                </a:effectLst>
                <a:latin typeface="-apple-system"/>
              </a:rPr>
              <a:t>PlayStation 4</a:t>
            </a: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Xbox </a:t>
            </a:r>
            <a:r>
              <a:rPr lang="en-US" b="1" dirty="0">
                <a:solidFill>
                  <a:schemeClr val="bg1"/>
                </a:solidFill>
                <a:effectLst>
                  <a:outerShdw blurRad="38100" dist="38100" dir="2700000" algn="tl">
                    <a:srgbClr val="000000">
                      <a:alpha val="43137"/>
                    </a:srgbClr>
                  </a:outerShdw>
                </a:effectLst>
                <a:latin typeface="-apple-system"/>
              </a:rPr>
              <a:t>One</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Mac OS X</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VR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Linux</a:t>
            </a:r>
          </a:p>
          <a:p>
            <a:pPr marL="742950" lvl="1" indent="-285750">
              <a:spcAft>
                <a:spcPts val="600"/>
              </a:spcAft>
              <a:buFont typeface="Arial" panose="020B0604020202020204" pitchFamily="34" charset="0"/>
              <a:buChar char="•"/>
            </a:pPr>
            <a:r>
              <a:rPr lang="en-US" b="1" dirty="0" err="1">
                <a:solidFill>
                  <a:schemeClr val="bg1"/>
                </a:solidFill>
                <a:effectLst>
                  <a:outerShdw blurRad="38100" dist="38100" dir="2700000" algn="tl">
                    <a:srgbClr val="000000">
                      <a:alpha val="43137"/>
                    </a:srgbClr>
                  </a:outerShdw>
                </a:effectLst>
                <a:latin typeface="-apple-system"/>
              </a:rPr>
              <a:t>SteamOS</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HTML5</a:t>
            </a:r>
            <a:endParaRPr lang="en-US" b="1" i="0"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247405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8740" y="885163"/>
            <a:ext cx="8678308" cy="5747457"/>
          </a:xfrm>
        </p:spPr>
        <p:txBody>
          <a:bodyPr>
            <a:normAutofit fontScale="85000" lnSpcReduction="10000"/>
          </a:bodyPr>
          <a:lstStyle/>
          <a:p>
            <a:r>
              <a:rPr lang="en-US" sz="2200" dirty="0" smtClean="0">
                <a:solidFill>
                  <a:srgbClr val="565656"/>
                </a:solidFill>
                <a:latin typeface="-apple-system"/>
              </a:rPr>
              <a:t>Solar2D</a:t>
            </a:r>
            <a:r>
              <a:rPr lang="en-US" sz="2200" dirty="0">
                <a:solidFill>
                  <a:srgbClr val="565656"/>
                </a:solidFill>
                <a:latin typeface="-apple-system"/>
              </a:rPr>
              <a:t>, formerly known as “Corona </a:t>
            </a:r>
            <a:r>
              <a:rPr lang="en-US" sz="2200" dirty="0" smtClean="0">
                <a:solidFill>
                  <a:srgbClr val="565656"/>
                </a:solidFill>
                <a:latin typeface="-apple-system"/>
              </a:rPr>
              <a:t>SDK”, </a:t>
            </a:r>
            <a:r>
              <a:rPr lang="en-US" sz="2200" dirty="0">
                <a:solidFill>
                  <a:srgbClr val="565656"/>
                </a:solidFill>
                <a:latin typeface="-apple-system"/>
              </a:rPr>
              <a:t>is a </a:t>
            </a:r>
            <a:r>
              <a:rPr lang="en-US" sz="2200" dirty="0" smtClean="0">
                <a:solidFill>
                  <a:srgbClr val="565656"/>
                </a:solidFill>
                <a:latin typeface="-apple-system"/>
              </a:rPr>
              <a:t>mobile </a:t>
            </a:r>
            <a:r>
              <a:rPr lang="en-US" sz="2200" dirty="0">
                <a:solidFill>
                  <a:srgbClr val="565656"/>
                </a:solidFill>
                <a:latin typeface="-apple-system"/>
              </a:rPr>
              <a:t>game development tool that is provided to the users by Corona Labs</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With this application, users can design 2D games and apps that will work on multiple platforms</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smtClean="0">
                <a:solidFill>
                  <a:srgbClr val="565656"/>
                </a:solidFill>
                <a:latin typeface="-apple-system"/>
              </a:rPr>
              <a:t>While </a:t>
            </a:r>
            <a:r>
              <a:rPr lang="en-US" sz="2200" dirty="0">
                <a:solidFill>
                  <a:srgbClr val="565656"/>
                </a:solidFill>
                <a:latin typeface="-apple-system"/>
              </a:rPr>
              <a:t>being relatively easy to use, Corona SDK provides additional in-depth tutorials and examples on how to create a mobile game and how to use their platform.</a:t>
            </a:r>
          </a:p>
          <a:p>
            <a:r>
              <a:rPr lang="en-US" sz="2200" dirty="0" smtClean="0">
                <a:solidFill>
                  <a:srgbClr val="565656"/>
                </a:solidFill>
                <a:latin typeface="-apple-system"/>
              </a:rPr>
              <a:t>It </a:t>
            </a:r>
            <a:r>
              <a:rPr lang="en-US" sz="2200" dirty="0">
                <a:solidFill>
                  <a:srgbClr val="565656"/>
                </a:solidFill>
                <a:latin typeface="-apple-system"/>
              </a:rPr>
              <a:t>also brings a real-time simulation that will help you to see how your app will look like after changes</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smtClean="0">
                <a:solidFill>
                  <a:srgbClr val="565656"/>
                </a:solidFill>
                <a:latin typeface="-apple-system"/>
              </a:rPr>
              <a:t>Corona </a:t>
            </a:r>
            <a:r>
              <a:rPr lang="en-US" sz="2200" dirty="0">
                <a:solidFill>
                  <a:srgbClr val="565656"/>
                </a:solidFill>
                <a:latin typeface="-apple-system"/>
              </a:rPr>
              <a:t>SDK uses the same rendering engine as Cocos 2D-x, which is called OpenGL. </a:t>
            </a:r>
            <a:endParaRPr lang="tr-TR" sz="2200" dirty="0" smtClean="0">
              <a:solidFill>
                <a:srgbClr val="565656"/>
              </a:solidFill>
              <a:latin typeface="-apple-system"/>
            </a:endParaRPr>
          </a:p>
          <a:p>
            <a:r>
              <a:rPr lang="en-US" sz="2200" dirty="0" smtClean="0">
                <a:solidFill>
                  <a:srgbClr val="565656"/>
                </a:solidFill>
                <a:latin typeface="-apple-system"/>
              </a:rPr>
              <a:t>To </a:t>
            </a:r>
            <a:r>
              <a:rPr lang="en-US" sz="2200" dirty="0">
                <a:solidFill>
                  <a:srgbClr val="565656"/>
                </a:solidFill>
                <a:latin typeface="-apple-system"/>
              </a:rPr>
              <a:t>make game development, even more, easier, Corona offers in-built scene management and transition library, Corona Editor, and Text plugins.</a:t>
            </a:r>
          </a:p>
          <a:p>
            <a:r>
              <a:rPr lang="en-US" sz="2200" dirty="0" smtClean="0">
                <a:solidFill>
                  <a:srgbClr val="565656"/>
                </a:solidFill>
                <a:latin typeface="-apple-system"/>
              </a:rPr>
              <a:t>As </a:t>
            </a:r>
            <a:r>
              <a:rPr lang="en-US" sz="2200" dirty="0">
                <a:solidFill>
                  <a:srgbClr val="565656"/>
                </a:solidFill>
                <a:latin typeface="-apple-system"/>
              </a:rPr>
              <a:t>for the scripting language, Corona uses </a:t>
            </a:r>
            <a:r>
              <a:rPr lang="en-US" sz="2200" dirty="0" err="1" smtClean="0">
                <a:solidFill>
                  <a:srgbClr val="565656"/>
                </a:solidFill>
                <a:latin typeface="-apple-system"/>
              </a:rPr>
              <a:t>Lua</a:t>
            </a:r>
            <a:r>
              <a:rPr lang="en-US" sz="2200" dirty="0" smtClean="0">
                <a:solidFill>
                  <a:srgbClr val="565656"/>
                </a:solidFill>
                <a:latin typeface="-apple-system"/>
              </a:rPr>
              <a:t> </a:t>
            </a:r>
            <a:r>
              <a:rPr lang="en-US" sz="2200" dirty="0">
                <a:solidFill>
                  <a:srgbClr val="565656"/>
                </a:solidFill>
                <a:latin typeface="-apple-system"/>
              </a:rPr>
              <a:t>which is pretty easy to learn and code with.</a:t>
            </a:r>
          </a:p>
          <a:p>
            <a:r>
              <a:rPr lang="en-US" sz="2200" dirty="0" smtClean="0">
                <a:solidFill>
                  <a:srgbClr val="565656"/>
                </a:solidFill>
                <a:latin typeface="-apple-system"/>
              </a:rPr>
              <a:t>While </a:t>
            </a:r>
            <a:r>
              <a:rPr lang="en-US" sz="2200" dirty="0">
                <a:solidFill>
                  <a:srgbClr val="565656"/>
                </a:solidFill>
                <a:latin typeface="-apple-system"/>
              </a:rPr>
              <a:t>it is safe to say that this software development kit offers many features for its users to use for free, the paid enterprise model enables even more native libraries on how to make a mobile game and APIs for developers.</a:t>
            </a:r>
            <a:endParaRPr lang="tr-TR" sz="2200" dirty="0" smtClean="0">
              <a:solidFill>
                <a:srgbClr val="565656"/>
              </a:solidFill>
              <a:latin typeface="-apple-system"/>
            </a:endParaRPr>
          </a:p>
        </p:txBody>
      </p:sp>
      <p:pic>
        <p:nvPicPr>
          <p:cNvPr id="2050" name="Picture 2" descr="Evolution Logo Solar 2d Corona SD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8" y="822508"/>
            <a:ext cx="2537139" cy="1048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4485" y="2054957"/>
            <a:ext cx="2697563" cy="3251140"/>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err="1">
                <a:solidFill>
                  <a:schemeClr val="bg1"/>
                </a:solidFill>
                <a:effectLst>
                  <a:outerShdw blurRad="38100" dist="38100" dir="2700000" algn="tl">
                    <a:srgbClr val="000000">
                      <a:alpha val="43137"/>
                    </a:srgbClr>
                  </a:outerShdw>
                </a:effectLst>
                <a:latin typeface="-apple-system"/>
              </a:rPr>
              <a:t>tvOS</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 TV</a:t>
            </a:r>
          </a:p>
          <a:p>
            <a:pPr marL="742950" lvl="1" indent="-285750">
              <a:spcAft>
                <a:spcPts val="600"/>
              </a:spcAft>
              <a:buFont typeface="Arial" panose="020B0604020202020204" pitchFamily="34" charset="0"/>
              <a:buChar char="•"/>
            </a:pPr>
            <a:r>
              <a:rPr lang="en-US" b="1" dirty="0" err="1">
                <a:solidFill>
                  <a:schemeClr val="bg1"/>
                </a:solidFill>
                <a:effectLst>
                  <a:outerShdw blurRad="38100" dist="38100" dir="2700000" algn="tl">
                    <a:srgbClr val="000000">
                      <a:alpha val="43137"/>
                    </a:srgbClr>
                  </a:outerShdw>
                </a:effectLst>
                <a:latin typeface="-apple-system"/>
              </a:rPr>
              <a:t>macOS</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Linux</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HTML5</a:t>
            </a:r>
            <a:endParaRPr lang="en-US" b="1" i="0"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4291226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5385" y="1313648"/>
            <a:ext cx="8561512" cy="5473521"/>
          </a:xfrm>
        </p:spPr>
        <p:txBody>
          <a:bodyPr>
            <a:noAutofit/>
          </a:bodyPr>
          <a:lstStyle/>
          <a:p>
            <a:r>
              <a:rPr lang="en-US" sz="2000" dirty="0">
                <a:solidFill>
                  <a:srgbClr val="565656"/>
                </a:solidFill>
                <a:latin typeface="-apple-system"/>
              </a:rPr>
              <a:t>Titanium is an open source cross platform mobile application development framework based on the magic trio- JavaScript, HTML5 and CSS3.</a:t>
            </a:r>
            <a:endParaRPr lang="tr-TR" sz="2000" dirty="0" smtClean="0">
              <a:solidFill>
                <a:srgbClr val="565656"/>
              </a:solidFill>
              <a:latin typeface="-apple-system"/>
            </a:endParaRPr>
          </a:p>
          <a:p>
            <a:r>
              <a:rPr lang="tr-TR" sz="2000" dirty="0" smtClean="0">
                <a:solidFill>
                  <a:srgbClr val="565656"/>
                </a:solidFill>
                <a:latin typeface="-apple-system"/>
              </a:rPr>
              <a:t>It is a highly extensible platform </a:t>
            </a:r>
            <a:r>
              <a:rPr lang="en-US" sz="2000" dirty="0" smtClean="0">
                <a:solidFill>
                  <a:srgbClr val="565656"/>
                </a:solidFill>
                <a:latin typeface="-apple-system"/>
              </a:rPr>
              <a:t>created </a:t>
            </a:r>
            <a:r>
              <a:rPr lang="en-US" sz="2000" dirty="0">
                <a:solidFill>
                  <a:srgbClr val="565656"/>
                </a:solidFill>
                <a:latin typeface="-apple-system"/>
              </a:rPr>
              <a:t>by the company </a:t>
            </a:r>
            <a:r>
              <a:rPr lang="en-US" sz="2000" dirty="0" err="1" smtClean="0">
                <a:solidFill>
                  <a:srgbClr val="565656"/>
                </a:solidFill>
                <a:latin typeface="-apple-system"/>
              </a:rPr>
              <a:t>Appcelerator</a:t>
            </a:r>
            <a:r>
              <a:rPr lang="tr-TR" sz="2000" dirty="0" smtClean="0">
                <a:solidFill>
                  <a:srgbClr val="565656"/>
                </a:solidFill>
                <a:latin typeface="-apple-system"/>
              </a:rPr>
              <a:t>.</a:t>
            </a:r>
            <a:r>
              <a:rPr lang="en-US" sz="2000" dirty="0" smtClean="0">
                <a:solidFill>
                  <a:srgbClr val="565656"/>
                </a:solidFill>
                <a:latin typeface="-apple-system"/>
              </a:rPr>
              <a:t> </a:t>
            </a:r>
            <a:endParaRPr lang="tr-TR" sz="2000" dirty="0" smtClean="0">
              <a:solidFill>
                <a:srgbClr val="565656"/>
              </a:solidFill>
              <a:latin typeface="-apple-system"/>
            </a:endParaRPr>
          </a:p>
          <a:p>
            <a:r>
              <a:rPr lang="en-US" sz="2000" dirty="0">
                <a:solidFill>
                  <a:srgbClr val="565656"/>
                </a:solidFill>
                <a:latin typeface="-apple-system"/>
              </a:rPr>
              <a:t>Titanium is very easy in terms of availability, use, learning, deployment and access.</a:t>
            </a:r>
            <a:endParaRPr lang="tr-TR" sz="2000" dirty="0" smtClean="0">
              <a:solidFill>
                <a:srgbClr val="565656"/>
              </a:solidFill>
              <a:latin typeface="-apple-system"/>
            </a:endParaRPr>
          </a:p>
          <a:p>
            <a:r>
              <a:rPr lang="en-US" sz="2000" dirty="0" smtClean="0">
                <a:solidFill>
                  <a:srgbClr val="565656"/>
                </a:solidFill>
                <a:latin typeface="-apple-system"/>
              </a:rPr>
              <a:t>With </a:t>
            </a:r>
            <a:r>
              <a:rPr lang="en-US" sz="2000" dirty="0">
                <a:solidFill>
                  <a:srgbClr val="565656"/>
                </a:solidFill>
                <a:latin typeface="-apple-system"/>
              </a:rPr>
              <a:t>its huge library of features and user interface design objects, Titanium facilitates development of a range of interactive mobile </a:t>
            </a:r>
            <a:r>
              <a:rPr lang="tr-TR" sz="2000" dirty="0" smtClean="0">
                <a:solidFill>
                  <a:srgbClr val="565656"/>
                </a:solidFill>
                <a:latin typeface="-apple-system"/>
              </a:rPr>
              <a:t>as well as desktop web </a:t>
            </a:r>
            <a:r>
              <a:rPr lang="en-US" sz="2000" dirty="0" smtClean="0">
                <a:solidFill>
                  <a:srgbClr val="565656"/>
                </a:solidFill>
                <a:latin typeface="-apple-system"/>
              </a:rPr>
              <a:t>applications.</a:t>
            </a:r>
            <a:endParaRPr lang="tr-TR" sz="2000" dirty="0" smtClean="0">
              <a:solidFill>
                <a:srgbClr val="565656"/>
              </a:solidFill>
              <a:latin typeface="-apple-system"/>
            </a:endParaRPr>
          </a:p>
          <a:p>
            <a:r>
              <a:rPr lang="en-US" sz="2000" dirty="0">
                <a:solidFill>
                  <a:srgbClr val="565656"/>
                </a:solidFill>
                <a:latin typeface="-apple-system"/>
              </a:rPr>
              <a:t>It offers more than 5.000 APIs for its different platforms</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a:solidFill>
                  <a:srgbClr val="565656"/>
                </a:solidFill>
                <a:latin typeface="-apple-system"/>
              </a:rPr>
              <a:t>Customized Objective-C or Java Support</a:t>
            </a:r>
            <a:endParaRPr lang="tr-TR" sz="2000" dirty="0" smtClean="0">
              <a:solidFill>
                <a:srgbClr val="565656"/>
              </a:solidFill>
              <a:latin typeface="-apple-system"/>
            </a:endParaRPr>
          </a:p>
          <a:p>
            <a:r>
              <a:rPr lang="en-US" sz="2000" dirty="0" smtClean="0">
                <a:solidFill>
                  <a:srgbClr val="565656"/>
                </a:solidFill>
                <a:latin typeface="-apple-system"/>
              </a:rPr>
              <a:t>AJAX </a:t>
            </a:r>
            <a:r>
              <a:rPr lang="en-US" sz="2000" dirty="0">
                <a:solidFill>
                  <a:srgbClr val="565656"/>
                </a:solidFill>
                <a:latin typeface="-apple-system"/>
              </a:rPr>
              <a:t>and JavaScript Framework </a:t>
            </a:r>
            <a:r>
              <a:rPr lang="en-US" sz="2000" dirty="0" smtClean="0">
                <a:solidFill>
                  <a:srgbClr val="565656"/>
                </a:solidFill>
                <a:latin typeface="-apple-system"/>
              </a:rPr>
              <a:t>compatibility</a:t>
            </a:r>
            <a:endParaRPr lang="tr-TR" sz="2000" dirty="0" smtClean="0">
              <a:solidFill>
                <a:srgbClr val="565656"/>
              </a:solidFill>
              <a:latin typeface="-apple-system"/>
            </a:endParaRPr>
          </a:p>
          <a:p>
            <a:r>
              <a:rPr lang="en-US" sz="2000" dirty="0">
                <a:solidFill>
                  <a:srgbClr val="565656"/>
                </a:solidFill>
                <a:latin typeface="-apple-system"/>
              </a:rPr>
              <a:t>Code chunks in the framework can be reused saving development time and cost</a:t>
            </a:r>
            <a:endParaRPr lang="tr-TR" sz="2000" dirty="0" smtClean="0">
              <a:solidFill>
                <a:srgbClr val="565656"/>
              </a:solidFill>
              <a:latin typeface="-apple-system"/>
            </a:endParaRPr>
          </a:p>
          <a:p>
            <a:r>
              <a:rPr lang="en-US" sz="2000" dirty="0">
                <a:solidFill>
                  <a:srgbClr val="565656"/>
                </a:solidFill>
                <a:latin typeface="-apple-system"/>
              </a:rPr>
              <a:t>Allows for Rapid Prototyping</a:t>
            </a:r>
          </a:p>
          <a:p>
            <a:pPr marL="0" indent="0">
              <a:buNone/>
            </a:pPr>
            <a:endParaRPr lang="tr-TR" sz="2000" dirty="0" smtClean="0">
              <a:solidFill>
                <a:srgbClr val="565656"/>
              </a:solidFill>
              <a:latin typeface="-apple-system"/>
            </a:endParaRPr>
          </a:p>
        </p:txBody>
      </p:sp>
      <p:pic>
        <p:nvPicPr>
          <p:cNvPr id="3074" name="Picture 2" descr="Appcelerator Titanium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4" y="674158"/>
            <a:ext cx="1678255" cy="13153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759" y="2240924"/>
            <a:ext cx="2697563" cy="1983348"/>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Hybrid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HTML5</a:t>
            </a:r>
            <a:endParaRPr lang="en-US" b="1" i="0"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127480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513" y="4451838"/>
            <a:ext cx="4248445" cy="2601343"/>
          </a:xfrm>
          <a:prstGeom prst="rect">
            <a:avLst/>
          </a:prstGeom>
          <a:effectLst>
            <a:softEdge rad="215900"/>
          </a:effectLst>
        </p:spPr>
      </p:pic>
      <p:sp>
        <p:nvSpPr>
          <p:cNvPr id="15" name="Content Placeholder 14"/>
          <p:cNvSpPr>
            <a:spLocks noGrp="1"/>
          </p:cNvSpPr>
          <p:nvPr>
            <p:ph idx="1"/>
          </p:nvPr>
        </p:nvSpPr>
        <p:spPr>
          <a:xfrm>
            <a:off x="1850070" y="1682019"/>
            <a:ext cx="10018713" cy="3124201"/>
          </a:xfrm>
        </p:spPr>
        <p:txBody>
          <a:bodyPr>
            <a:normAutofit/>
          </a:bodyPr>
          <a:lstStyle/>
          <a:p>
            <a:r>
              <a:rPr lang="tr-TR" sz="3200" dirty="0" smtClean="0">
                <a:effectLst>
                  <a:outerShdw blurRad="38100" dist="38100" dir="2700000" algn="tl">
                    <a:srgbClr val="000000">
                      <a:alpha val="43137"/>
                    </a:srgbClr>
                  </a:outerShdw>
                </a:effectLst>
              </a:rPr>
              <a:t>Why Mobile Game Development?</a:t>
            </a:r>
          </a:p>
          <a:p>
            <a:r>
              <a:rPr lang="tr-TR" sz="3200" dirty="0" smtClean="0">
                <a:effectLst>
                  <a:outerShdw blurRad="38100" dist="38100" dir="2700000" algn="tl">
                    <a:srgbClr val="000000">
                      <a:alpha val="43137"/>
                    </a:srgbClr>
                  </a:outerShdw>
                </a:effectLst>
              </a:rPr>
              <a:t>Mobile Game Development Methodology</a:t>
            </a:r>
          </a:p>
          <a:p>
            <a:r>
              <a:rPr lang="tr-TR" sz="3200" dirty="0">
                <a:effectLst>
                  <a:outerShdw blurRad="38100" dist="38100" dir="2700000" algn="tl">
                    <a:srgbClr val="000000">
                      <a:alpha val="43137"/>
                    </a:srgbClr>
                  </a:outerShdw>
                </a:effectLst>
              </a:rPr>
              <a:t>Mobile Game Development </a:t>
            </a:r>
            <a:r>
              <a:rPr lang="tr-TR" sz="3200" dirty="0" smtClean="0">
                <a:effectLst>
                  <a:outerShdw blurRad="38100" dist="38100" dir="2700000" algn="tl">
                    <a:srgbClr val="000000">
                      <a:alpha val="43137"/>
                    </a:srgbClr>
                  </a:outerShdw>
                </a:effectLst>
              </a:rPr>
              <a:t>Phases</a:t>
            </a:r>
          </a:p>
          <a:p>
            <a:r>
              <a:rPr lang="tr-TR" sz="3200" dirty="0" smtClean="0">
                <a:effectLst>
                  <a:outerShdw blurRad="38100" dist="38100" dir="2700000" algn="tl">
                    <a:srgbClr val="000000">
                      <a:alpha val="43137"/>
                    </a:srgbClr>
                  </a:outerShdw>
                </a:effectLst>
              </a:rPr>
              <a:t>Some Popular Mobile Game Development Engines</a:t>
            </a:r>
          </a:p>
          <a:p>
            <a:endParaRPr lang="en-US" sz="3200" dirty="0">
              <a:effectLst>
                <a:outerShdw blurRad="38100" dist="38100" dir="2700000" algn="tl">
                  <a:srgbClr val="000000">
                    <a:alpha val="43137"/>
                  </a:srgbClr>
                </a:outerShdw>
              </a:effectLst>
            </a:endParaRPr>
          </a:p>
        </p:txBody>
      </p:sp>
      <p:sp>
        <p:nvSpPr>
          <p:cNvPr id="16" name="TextBox 15"/>
          <p:cNvSpPr txBox="1"/>
          <p:nvPr/>
        </p:nvSpPr>
        <p:spPr>
          <a:xfrm>
            <a:off x="1850070" y="554697"/>
            <a:ext cx="4474366" cy="646331"/>
          </a:xfrm>
          <a:prstGeom prst="rect">
            <a:avLst/>
          </a:prstGeom>
          <a:noFill/>
        </p:spPr>
        <p:txBody>
          <a:bodyPr wrap="none" rtlCol="0">
            <a:spAutoFit/>
          </a:bodyPr>
          <a:lstStyle/>
          <a:p>
            <a:r>
              <a:rPr lang="tr-TR" sz="3600" dirty="0" smtClean="0">
                <a:effectLst>
                  <a:outerShdw blurRad="38100" dist="38100" dir="2700000" algn="tl">
                    <a:srgbClr val="000000">
                      <a:alpha val="43137"/>
                    </a:srgbClr>
                  </a:outerShdw>
                </a:effectLst>
              </a:rPr>
              <a:t>TABLE OF CONTENTS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39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174" y="1124285"/>
            <a:ext cx="8394973" cy="5263636"/>
          </a:xfrm>
        </p:spPr>
        <p:txBody>
          <a:bodyPr>
            <a:noAutofit/>
          </a:bodyPr>
          <a:lstStyle/>
          <a:p>
            <a:r>
              <a:rPr lang="en-US" sz="2200" dirty="0" err="1" smtClean="0">
                <a:solidFill>
                  <a:srgbClr val="565656"/>
                </a:solidFill>
                <a:latin typeface="-apple-system"/>
              </a:rPr>
              <a:t>Monogame</a:t>
            </a:r>
            <a:r>
              <a:rPr lang="en-US" sz="2200" dirty="0" smtClean="0">
                <a:solidFill>
                  <a:srgbClr val="565656"/>
                </a:solidFill>
                <a:latin typeface="-apple-system"/>
              </a:rPr>
              <a:t> </a:t>
            </a:r>
            <a:r>
              <a:rPr lang="en-US" sz="2200" dirty="0">
                <a:solidFill>
                  <a:srgbClr val="565656"/>
                </a:solidFill>
                <a:latin typeface="-apple-system"/>
              </a:rPr>
              <a:t>is an open-source video game framework that operates .NET to make code manageable and reliable when it comes to cross-platform development for games. </a:t>
            </a:r>
            <a:endParaRPr lang="tr-TR" sz="2200" dirty="0" smtClean="0">
              <a:solidFill>
                <a:srgbClr val="565656"/>
              </a:solidFill>
              <a:latin typeface="-apple-system"/>
            </a:endParaRPr>
          </a:p>
          <a:p>
            <a:r>
              <a:rPr lang="en-US" sz="2200" dirty="0" smtClean="0">
                <a:solidFill>
                  <a:srgbClr val="565656"/>
                </a:solidFill>
                <a:latin typeface="-apple-system"/>
              </a:rPr>
              <a:t>It </a:t>
            </a:r>
            <a:r>
              <a:rPr lang="en-US" sz="2200" dirty="0">
                <a:solidFill>
                  <a:srgbClr val="565656"/>
                </a:solidFill>
                <a:latin typeface="-apple-system"/>
              </a:rPr>
              <a:t>eliminates the need to worry about exporting the code to different machines and operating systems. </a:t>
            </a:r>
            <a:endParaRPr lang="tr-TR" sz="2200" dirty="0" smtClean="0">
              <a:solidFill>
                <a:srgbClr val="565656"/>
              </a:solidFill>
              <a:latin typeface="-apple-system"/>
            </a:endParaRPr>
          </a:p>
          <a:p>
            <a:r>
              <a:rPr lang="en-US" sz="2200" dirty="0" smtClean="0">
                <a:solidFill>
                  <a:srgbClr val="565656"/>
                </a:solidFill>
                <a:latin typeface="-apple-system"/>
              </a:rPr>
              <a:t>As </a:t>
            </a:r>
            <a:r>
              <a:rPr lang="en-US" sz="2200" dirty="0">
                <a:solidFill>
                  <a:srgbClr val="565656"/>
                </a:solidFill>
                <a:latin typeface="-apple-system"/>
              </a:rPr>
              <a:t>the tool is a framework, and it is not a full-blown engine, building a game using the tool will not be a huge hassle for the developers. </a:t>
            </a:r>
            <a:endParaRPr lang="tr-TR" sz="2200" dirty="0" smtClean="0">
              <a:solidFill>
                <a:srgbClr val="565656"/>
              </a:solidFill>
              <a:latin typeface="-apple-system"/>
            </a:endParaRPr>
          </a:p>
          <a:p>
            <a:r>
              <a:rPr lang="en-US" sz="2200" dirty="0" smtClean="0">
                <a:solidFill>
                  <a:srgbClr val="565656"/>
                </a:solidFill>
                <a:latin typeface="-apple-system"/>
              </a:rPr>
              <a:t>If </a:t>
            </a:r>
            <a:r>
              <a:rPr lang="en-US" sz="2200" dirty="0">
                <a:solidFill>
                  <a:srgbClr val="565656"/>
                </a:solidFill>
                <a:latin typeface="-apple-system"/>
              </a:rPr>
              <a:t>the developers are </a:t>
            </a:r>
            <a:r>
              <a:rPr lang="tr-TR" sz="2200" dirty="0" smtClean="0">
                <a:solidFill>
                  <a:srgbClr val="565656"/>
                </a:solidFill>
                <a:latin typeface="-apple-system"/>
              </a:rPr>
              <a:t>skilled</a:t>
            </a:r>
            <a:r>
              <a:rPr lang="en-US" sz="2200" dirty="0" smtClean="0">
                <a:solidFill>
                  <a:srgbClr val="565656"/>
                </a:solidFill>
                <a:latin typeface="-apple-system"/>
              </a:rPr>
              <a:t> </a:t>
            </a:r>
            <a:r>
              <a:rPr lang="en-US" sz="2200" dirty="0">
                <a:solidFill>
                  <a:srgbClr val="565656"/>
                </a:solidFill>
                <a:latin typeface="-apple-system"/>
              </a:rPr>
              <a:t>at C</a:t>
            </a:r>
            <a:r>
              <a:rPr lang="en-US" sz="2200" dirty="0" smtClean="0">
                <a:solidFill>
                  <a:srgbClr val="565656"/>
                </a:solidFill>
                <a:latin typeface="-apple-system"/>
              </a:rPr>
              <a:t>#, </a:t>
            </a:r>
            <a:r>
              <a:rPr lang="en-US" sz="2200" dirty="0">
                <a:solidFill>
                  <a:srgbClr val="565656"/>
                </a:solidFill>
                <a:latin typeface="-apple-system"/>
              </a:rPr>
              <a:t>it is easy to have the game developed on this platform</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Device orientation, accelerometer sensor, and multi-touch gesture points are some new features in the framework.</a:t>
            </a:r>
            <a:endParaRPr lang="tr-TR" sz="2200" dirty="0" smtClean="0">
              <a:solidFill>
                <a:srgbClr val="565656"/>
              </a:solidFill>
              <a:latin typeface="-apple-system"/>
            </a:endParaRPr>
          </a:p>
        </p:txBody>
      </p:sp>
      <p:pic>
        <p:nvPicPr>
          <p:cNvPr id="2" name="Picture 1"/>
          <p:cNvPicPr>
            <a:picLocks noChangeAspect="1"/>
          </p:cNvPicPr>
          <p:nvPr/>
        </p:nvPicPr>
        <p:blipFill>
          <a:blip r:embed="rId2"/>
          <a:stretch>
            <a:fillRect/>
          </a:stretch>
        </p:blipFill>
        <p:spPr>
          <a:xfrm>
            <a:off x="241759" y="824248"/>
            <a:ext cx="2697563" cy="600075"/>
          </a:xfrm>
          <a:prstGeom prst="rect">
            <a:avLst/>
          </a:prstGeom>
        </p:spPr>
      </p:pic>
      <p:sp>
        <p:nvSpPr>
          <p:cNvPr id="5" name="Rectangle 4"/>
          <p:cNvSpPr/>
          <p:nvPr/>
        </p:nvSpPr>
        <p:spPr>
          <a:xfrm>
            <a:off x="241759" y="1738171"/>
            <a:ext cx="2697563" cy="1576885"/>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 Phone</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endParaRPr lang="en-US" b="1" i="0" dirty="0">
              <a:solidFill>
                <a:schemeClr val="bg1"/>
              </a:solidFill>
              <a:effectLst>
                <a:outerShdw blurRad="38100" dist="38100" dir="2700000" algn="tl">
                  <a:srgbClr val="000000">
                    <a:alpha val="43137"/>
                  </a:srgbClr>
                </a:outerShdw>
              </a:effectLst>
              <a:latin typeface="-apple-system"/>
            </a:endParaRPr>
          </a:p>
        </p:txBody>
      </p:sp>
      <p:sp>
        <p:nvSpPr>
          <p:cNvPr id="6"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507952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172" y="1068946"/>
            <a:ext cx="8628845" cy="5615189"/>
          </a:xfrm>
        </p:spPr>
        <p:txBody>
          <a:bodyPr>
            <a:noAutofit/>
          </a:bodyPr>
          <a:lstStyle/>
          <a:p>
            <a:r>
              <a:rPr lang="en-US" sz="2000" dirty="0">
                <a:solidFill>
                  <a:srgbClr val="565656"/>
                </a:solidFill>
                <a:latin typeface="-apple-system"/>
              </a:rPr>
              <a:t>Amazon Lumberyard is </a:t>
            </a:r>
            <a:r>
              <a:rPr lang="tr-TR" sz="2000" dirty="0" smtClean="0">
                <a:solidFill>
                  <a:srgbClr val="565656"/>
                </a:solidFill>
                <a:latin typeface="-apple-system"/>
              </a:rPr>
              <a:t>a free </a:t>
            </a:r>
            <a:r>
              <a:rPr lang="en-US" sz="2000" dirty="0" smtClean="0">
                <a:solidFill>
                  <a:srgbClr val="565656"/>
                </a:solidFill>
                <a:latin typeface="-apple-system"/>
              </a:rPr>
              <a:t>game engine </a:t>
            </a:r>
            <a:r>
              <a:rPr lang="tr-TR" sz="2000" dirty="0" smtClean="0">
                <a:solidFill>
                  <a:srgbClr val="565656"/>
                </a:solidFill>
                <a:latin typeface="-apple-system"/>
              </a:rPr>
              <a:t>toolkit </a:t>
            </a:r>
            <a:r>
              <a:rPr lang="en-US" sz="2000" dirty="0" smtClean="0">
                <a:solidFill>
                  <a:srgbClr val="565656"/>
                </a:solidFill>
                <a:latin typeface="-apple-system"/>
              </a:rPr>
              <a:t>launched </a:t>
            </a:r>
            <a:r>
              <a:rPr lang="en-US" sz="2000" dirty="0">
                <a:solidFill>
                  <a:srgbClr val="565656"/>
                </a:solidFill>
                <a:latin typeface="-apple-system"/>
              </a:rPr>
              <a:t>by Amazon. </a:t>
            </a:r>
            <a:endParaRPr lang="tr-TR" sz="2000" dirty="0" smtClean="0">
              <a:solidFill>
                <a:srgbClr val="565656"/>
              </a:solidFill>
              <a:latin typeface="-apple-system"/>
            </a:endParaRPr>
          </a:p>
          <a:p>
            <a:r>
              <a:rPr lang="en-US" sz="2000" dirty="0" smtClean="0">
                <a:solidFill>
                  <a:srgbClr val="565656"/>
                </a:solidFill>
                <a:latin typeface="-apple-system"/>
              </a:rPr>
              <a:t>Same </a:t>
            </a:r>
            <a:r>
              <a:rPr lang="en-US" sz="2000" dirty="0">
                <a:solidFill>
                  <a:srgbClr val="565656"/>
                </a:solidFill>
                <a:latin typeface="-apple-system"/>
              </a:rPr>
              <a:t>as the most of game development toolkits, Lumberyard provides cross-platform functionality with a possibility to create AAA (Triple-A) quality games. </a:t>
            </a:r>
            <a:endParaRPr lang="tr-TR" sz="2000" dirty="0" smtClean="0">
              <a:solidFill>
                <a:srgbClr val="565656"/>
              </a:solidFill>
              <a:latin typeface="-apple-system"/>
            </a:endParaRPr>
          </a:p>
          <a:p>
            <a:pPr lvl="1"/>
            <a:r>
              <a:rPr lang="en-US" sz="1800" i="1" dirty="0">
                <a:solidFill>
                  <a:srgbClr val="0C0D76"/>
                </a:solidFill>
                <a:latin typeface="-apple-system"/>
              </a:rPr>
              <a:t>AAA games or Triple-A games as they are called, refer to video games that are created by a large studio, i.e. a massive team, using a huge budget. </a:t>
            </a:r>
            <a:endParaRPr lang="tr-TR" sz="1800" i="1" dirty="0" smtClean="0">
              <a:solidFill>
                <a:srgbClr val="0C0D76"/>
              </a:solidFill>
              <a:latin typeface="-apple-system"/>
            </a:endParaRPr>
          </a:p>
          <a:p>
            <a:r>
              <a:rPr lang="en-US" sz="2000" dirty="0" smtClean="0">
                <a:solidFill>
                  <a:srgbClr val="565656"/>
                </a:solidFill>
                <a:latin typeface="-apple-system"/>
              </a:rPr>
              <a:t>Some </a:t>
            </a:r>
            <a:r>
              <a:rPr lang="en-US" sz="2000" dirty="0">
                <a:solidFill>
                  <a:srgbClr val="565656"/>
                </a:solidFill>
                <a:latin typeface="-apple-system"/>
              </a:rPr>
              <a:t>of its best features are that Lumberyard includes full C++ source code, </a:t>
            </a:r>
            <a:r>
              <a:rPr lang="en-US" sz="2000" dirty="0" err="1">
                <a:solidFill>
                  <a:srgbClr val="565656"/>
                </a:solidFill>
                <a:latin typeface="-apple-system"/>
              </a:rPr>
              <a:t>Audiokinetic’s</a:t>
            </a:r>
            <a:r>
              <a:rPr lang="en-US" sz="2000" dirty="0">
                <a:solidFill>
                  <a:srgbClr val="565656"/>
                </a:solidFill>
                <a:latin typeface="-apple-system"/>
              </a:rPr>
              <a:t> sound engine and networking.</a:t>
            </a:r>
          </a:p>
          <a:p>
            <a:r>
              <a:rPr lang="en-US" sz="2000" dirty="0" smtClean="0">
                <a:solidFill>
                  <a:srgbClr val="565656"/>
                </a:solidFill>
                <a:latin typeface="-apple-system"/>
              </a:rPr>
              <a:t>Amazon’s </a:t>
            </a:r>
            <a:r>
              <a:rPr lang="en-US" sz="2000" dirty="0">
                <a:solidFill>
                  <a:srgbClr val="565656"/>
                </a:solidFill>
                <a:latin typeface="-apple-system"/>
              </a:rPr>
              <a:t>Lumberyard graphics are stimulated with character, rendering, and many other tools to create 3D environments</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a:solidFill>
                  <a:srgbClr val="565656"/>
                </a:solidFill>
                <a:latin typeface="-apple-system"/>
              </a:rPr>
              <a:t>Differently, than the others, the toolkit features integration with Amazon Web Services that allow game developers to host their games on </a:t>
            </a:r>
            <a:r>
              <a:rPr lang="en-US" sz="2000" dirty="0" smtClean="0">
                <a:solidFill>
                  <a:srgbClr val="565656"/>
                </a:solidFill>
                <a:latin typeface="-apple-system"/>
              </a:rPr>
              <a:t>Amazon </a:t>
            </a:r>
            <a:r>
              <a:rPr lang="en-US" sz="2000" dirty="0">
                <a:solidFill>
                  <a:srgbClr val="565656"/>
                </a:solidFill>
                <a:latin typeface="-apple-system"/>
              </a:rPr>
              <a:t>servers</a:t>
            </a:r>
            <a:r>
              <a:rPr lang="tr-TR" sz="2000" dirty="0">
                <a:solidFill>
                  <a:srgbClr val="565656"/>
                </a:solidFill>
                <a:latin typeface="-apple-system"/>
              </a:rPr>
              <a:t>.</a:t>
            </a:r>
            <a:endParaRPr lang="en-US" sz="2000" dirty="0">
              <a:solidFill>
                <a:srgbClr val="565656"/>
              </a:solidFill>
              <a:latin typeface="-apple-system"/>
            </a:endParaRPr>
          </a:p>
          <a:p>
            <a:r>
              <a:rPr lang="en-US" sz="2000" dirty="0" smtClean="0">
                <a:solidFill>
                  <a:srgbClr val="565656"/>
                </a:solidFill>
                <a:latin typeface="-apple-system"/>
              </a:rPr>
              <a:t>The </a:t>
            </a:r>
            <a:r>
              <a:rPr lang="en-US" sz="2000" dirty="0">
                <a:solidFill>
                  <a:srgbClr val="565656"/>
                </a:solidFill>
                <a:latin typeface="-apple-system"/>
              </a:rPr>
              <a:t>partnership with Twitch.tv online streaming platform gives a great possibility to Lumberyards users to embrace mobile video game marketing, and get a name for yourself out there</a:t>
            </a:r>
            <a:r>
              <a:rPr lang="en-US" sz="2000" dirty="0" smtClean="0">
                <a:solidFill>
                  <a:srgbClr val="565656"/>
                </a:solidFill>
                <a:latin typeface="-apple-system"/>
              </a:rPr>
              <a:t>.</a:t>
            </a:r>
            <a:endParaRPr lang="en-US" sz="2000" dirty="0">
              <a:solidFill>
                <a:srgbClr val="565656"/>
              </a:solidFill>
              <a:latin typeface="-apple-system"/>
            </a:endParaRPr>
          </a:p>
        </p:txBody>
      </p:sp>
      <p:pic>
        <p:nvPicPr>
          <p:cNvPr id="5122" name="Picture 2" descr="Amazon Lumbery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91" y="790040"/>
            <a:ext cx="2552957" cy="790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7091" y="1913289"/>
            <a:ext cx="2552957" cy="2259466"/>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PC</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Xbox One</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PlayStation4</a:t>
            </a: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1611580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860" y="953036"/>
            <a:ext cx="8794219" cy="5705341"/>
          </a:xfrm>
        </p:spPr>
        <p:txBody>
          <a:bodyPr>
            <a:normAutofit fontScale="92500" lnSpcReduction="10000"/>
          </a:bodyPr>
          <a:lstStyle/>
          <a:p>
            <a:r>
              <a:rPr lang="en-US" sz="2200" dirty="0">
                <a:solidFill>
                  <a:srgbClr val="565656"/>
                </a:solidFill>
                <a:latin typeface="-apple-system"/>
              </a:rPr>
              <a:t>Cocos2d-x is </a:t>
            </a:r>
            <a:r>
              <a:rPr lang="en-US" sz="2200" dirty="0" smtClean="0">
                <a:solidFill>
                  <a:srgbClr val="565656"/>
                </a:solidFill>
                <a:latin typeface="-apple-system"/>
              </a:rPr>
              <a:t>a</a:t>
            </a:r>
            <a:r>
              <a:rPr lang="tr-TR" sz="2200" dirty="0" smtClean="0">
                <a:solidFill>
                  <a:srgbClr val="565656"/>
                </a:solidFill>
                <a:latin typeface="-apple-system"/>
              </a:rPr>
              <a:t>n </a:t>
            </a:r>
            <a:r>
              <a:rPr lang="en-US" sz="2200" dirty="0" smtClean="0">
                <a:solidFill>
                  <a:srgbClr val="565656"/>
                </a:solidFill>
                <a:latin typeface="-apple-system"/>
              </a:rPr>
              <a:t>open </a:t>
            </a:r>
            <a:r>
              <a:rPr lang="en-US" sz="2200" dirty="0">
                <a:solidFill>
                  <a:srgbClr val="565656"/>
                </a:solidFill>
                <a:latin typeface="-apple-system"/>
              </a:rPr>
              <a:t>source cross-platform game development framework that supports 2D and 3D game creation. </a:t>
            </a:r>
            <a:endParaRPr lang="tr-TR" sz="2200" dirty="0" smtClean="0">
              <a:solidFill>
                <a:srgbClr val="565656"/>
              </a:solidFill>
              <a:latin typeface="-apple-system"/>
            </a:endParaRPr>
          </a:p>
          <a:p>
            <a:r>
              <a:rPr lang="en-US" sz="2200" dirty="0" smtClean="0">
                <a:solidFill>
                  <a:srgbClr val="565656"/>
                </a:solidFill>
                <a:latin typeface="-apple-system"/>
              </a:rPr>
              <a:t>The </a:t>
            </a:r>
            <a:r>
              <a:rPr lang="en-US" sz="2200" dirty="0">
                <a:solidFill>
                  <a:srgbClr val="565656"/>
                </a:solidFill>
                <a:latin typeface="-apple-system"/>
              </a:rPr>
              <a:t>engine provides rich functions such as graphics rendering, GUI, audio, network, physics, user input, etc., </a:t>
            </a:r>
            <a:endParaRPr lang="tr-TR" sz="2200" dirty="0" smtClean="0">
              <a:solidFill>
                <a:srgbClr val="565656"/>
              </a:solidFill>
              <a:latin typeface="-apple-system"/>
            </a:endParaRPr>
          </a:p>
          <a:p>
            <a:r>
              <a:rPr lang="en-US" sz="2200" dirty="0">
                <a:solidFill>
                  <a:srgbClr val="565656"/>
                </a:solidFill>
                <a:latin typeface="-apple-system"/>
              </a:rPr>
              <a:t>Cocos2D uses C++ to build games along with support for </a:t>
            </a:r>
            <a:r>
              <a:rPr lang="en-US" sz="2200" dirty="0" err="1">
                <a:solidFill>
                  <a:srgbClr val="565656"/>
                </a:solidFill>
                <a:latin typeface="-apple-system"/>
              </a:rPr>
              <a:t>Lua</a:t>
            </a:r>
            <a:r>
              <a:rPr lang="en-US" sz="2200" dirty="0">
                <a:solidFill>
                  <a:srgbClr val="565656"/>
                </a:solidFill>
                <a:latin typeface="-apple-system"/>
              </a:rPr>
              <a:t> and JavaScript. </a:t>
            </a:r>
            <a:endParaRPr lang="tr-TR" sz="2200" dirty="0" smtClean="0">
              <a:solidFill>
                <a:srgbClr val="565656"/>
              </a:solidFill>
              <a:latin typeface="-apple-system"/>
            </a:endParaRPr>
          </a:p>
          <a:p>
            <a:r>
              <a:rPr lang="tr-TR" sz="2200" dirty="0" smtClean="0">
                <a:solidFill>
                  <a:srgbClr val="565656"/>
                </a:solidFill>
                <a:latin typeface="-apple-system"/>
              </a:rPr>
              <a:t>It</a:t>
            </a:r>
            <a:r>
              <a:rPr lang="en-US" sz="2200" dirty="0" smtClean="0">
                <a:solidFill>
                  <a:srgbClr val="565656"/>
                </a:solidFill>
                <a:latin typeface="-apple-system"/>
              </a:rPr>
              <a:t> comes with </a:t>
            </a:r>
            <a:r>
              <a:rPr lang="tr-TR" sz="2200" dirty="0" smtClean="0">
                <a:solidFill>
                  <a:srgbClr val="565656"/>
                </a:solidFill>
                <a:latin typeface="-apple-system"/>
              </a:rPr>
              <a:t>a </a:t>
            </a:r>
            <a:r>
              <a:rPr lang="en-US" sz="2200" dirty="0" smtClean="0">
                <a:solidFill>
                  <a:srgbClr val="565656"/>
                </a:solidFill>
                <a:latin typeface="-apple-system"/>
              </a:rPr>
              <a:t>detailed </a:t>
            </a:r>
            <a:r>
              <a:rPr lang="tr-TR" sz="2200" dirty="0" smtClean="0">
                <a:solidFill>
                  <a:srgbClr val="565656"/>
                </a:solidFill>
                <a:latin typeface="-apple-system"/>
              </a:rPr>
              <a:t>documentation</a:t>
            </a:r>
            <a:r>
              <a:rPr lang="en-US" sz="2200" dirty="0" smtClean="0">
                <a:solidFill>
                  <a:srgbClr val="565656"/>
                </a:solidFill>
                <a:latin typeface="-apple-system"/>
              </a:rPr>
              <a:t> and </a:t>
            </a:r>
            <a:r>
              <a:rPr lang="tr-TR" sz="2200" dirty="0" smtClean="0">
                <a:solidFill>
                  <a:srgbClr val="565656"/>
                </a:solidFill>
                <a:latin typeface="-apple-system"/>
              </a:rPr>
              <a:t>active </a:t>
            </a:r>
            <a:r>
              <a:rPr lang="en-US" sz="2200" dirty="0" smtClean="0">
                <a:solidFill>
                  <a:srgbClr val="565656"/>
                </a:solidFill>
                <a:latin typeface="-apple-system"/>
              </a:rPr>
              <a:t>community support.</a:t>
            </a:r>
            <a:endParaRPr lang="tr-TR" sz="2200" dirty="0" smtClean="0">
              <a:solidFill>
                <a:srgbClr val="565656"/>
              </a:solidFill>
              <a:latin typeface="-apple-system"/>
            </a:endParaRPr>
          </a:p>
          <a:p>
            <a:r>
              <a:rPr lang="en-US" sz="2200" dirty="0" smtClean="0">
                <a:solidFill>
                  <a:srgbClr val="565656"/>
                </a:solidFill>
                <a:latin typeface="-apple-system"/>
              </a:rPr>
              <a:t>One of its best features is that Cocos 2D-x allows you to </a:t>
            </a:r>
            <a:r>
              <a:rPr lang="en-US" sz="2200" dirty="0" smtClean="0">
                <a:solidFill>
                  <a:srgbClr val="565656"/>
                </a:solidFill>
                <a:latin typeface="-apple-system"/>
              </a:rPr>
              <a:t>create games that are as low as few megabytes size.</a:t>
            </a:r>
            <a:r>
              <a:rPr lang="en-US" sz="2200" dirty="0" smtClean="0">
                <a:solidFill>
                  <a:srgbClr val="565656"/>
                </a:solidFill>
                <a:latin typeface="-apple-system"/>
              </a:rPr>
              <a:t> </a:t>
            </a:r>
            <a:endParaRPr lang="tr-TR" sz="2200" dirty="0" smtClean="0">
              <a:solidFill>
                <a:srgbClr val="565656"/>
              </a:solidFill>
              <a:latin typeface="-apple-system"/>
            </a:endParaRPr>
          </a:p>
          <a:p>
            <a:r>
              <a:rPr lang="tr-TR" sz="2200" dirty="0" smtClean="0">
                <a:solidFill>
                  <a:srgbClr val="565656"/>
                </a:solidFill>
                <a:latin typeface="-apple-system"/>
              </a:rPr>
              <a:t>By u</a:t>
            </a:r>
            <a:r>
              <a:rPr lang="en-US" sz="2200" dirty="0" smtClean="0">
                <a:solidFill>
                  <a:srgbClr val="565656"/>
                </a:solidFill>
                <a:latin typeface="-apple-system"/>
              </a:rPr>
              <a:t>sing </a:t>
            </a:r>
            <a:r>
              <a:rPr lang="en-US" sz="2200" dirty="0">
                <a:solidFill>
                  <a:srgbClr val="565656"/>
                </a:solidFill>
                <a:latin typeface="-apple-system"/>
              </a:rPr>
              <a:t>Android plug-in </a:t>
            </a:r>
            <a:r>
              <a:rPr lang="en-US" sz="2200" dirty="0" err="1">
                <a:solidFill>
                  <a:srgbClr val="565656"/>
                </a:solidFill>
                <a:latin typeface="-apple-system"/>
              </a:rPr>
              <a:t>SpriteBuilder</a:t>
            </a:r>
            <a:r>
              <a:rPr lang="en-US" sz="2200" dirty="0">
                <a:solidFill>
                  <a:srgbClr val="565656"/>
                </a:solidFill>
                <a:latin typeface="-apple-system"/>
              </a:rPr>
              <a:t>, you can prototype and build </a:t>
            </a:r>
            <a:r>
              <a:rPr lang="en-US" sz="2200" dirty="0" smtClean="0">
                <a:solidFill>
                  <a:srgbClr val="565656"/>
                </a:solidFill>
                <a:latin typeface="-apple-system"/>
              </a:rPr>
              <a:t>games</a:t>
            </a:r>
            <a:r>
              <a:rPr lang="tr-TR" sz="2200" dirty="0" smtClean="0">
                <a:solidFill>
                  <a:srgbClr val="565656"/>
                </a:solidFill>
                <a:latin typeface="-apple-system"/>
              </a:rPr>
              <a:t>.</a:t>
            </a:r>
          </a:p>
          <a:p>
            <a:r>
              <a:rPr lang="en-US" sz="2200" dirty="0">
                <a:solidFill>
                  <a:srgbClr val="565656"/>
                </a:solidFill>
                <a:latin typeface="-apple-system"/>
              </a:rPr>
              <a:t>Various classes of Cocos2D makes </a:t>
            </a:r>
            <a:r>
              <a:rPr lang="tr-TR" sz="2200" dirty="0" smtClean="0">
                <a:solidFill>
                  <a:srgbClr val="565656"/>
                </a:solidFill>
                <a:latin typeface="-apple-system"/>
              </a:rPr>
              <a:t>it </a:t>
            </a:r>
            <a:r>
              <a:rPr lang="en-US" sz="2200" dirty="0" smtClean="0">
                <a:solidFill>
                  <a:srgbClr val="565656"/>
                </a:solidFill>
                <a:latin typeface="-apple-system"/>
              </a:rPr>
              <a:t>an </a:t>
            </a:r>
            <a:r>
              <a:rPr lang="en-US" sz="2200" dirty="0">
                <a:solidFill>
                  <a:srgbClr val="565656"/>
                </a:solidFill>
                <a:latin typeface="-apple-system"/>
              </a:rPr>
              <a:t>ultimate tool for upcoming </a:t>
            </a:r>
            <a:r>
              <a:rPr lang="tr-TR" sz="2200" dirty="0" smtClean="0">
                <a:solidFill>
                  <a:srgbClr val="565656"/>
                </a:solidFill>
                <a:latin typeface="-apple-system"/>
              </a:rPr>
              <a:t>mobile </a:t>
            </a:r>
            <a:r>
              <a:rPr lang="en-US" sz="2200" dirty="0" smtClean="0">
                <a:solidFill>
                  <a:srgbClr val="565656"/>
                </a:solidFill>
                <a:latin typeface="-apple-system"/>
              </a:rPr>
              <a:t>game developers</a:t>
            </a:r>
            <a:r>
              <a:rPr lang="tr-TR" sz="2200" dirty="0" smtClean="0">
                <a:solidFill>
                  <a:srgbClr val="565656"/>
                </a:solidFill>
                <a:latin typeface="-apple-system"/>
              </a:rPr>
              <a:t>;</a:t>
            </a:r>
            <a:r>
              <a:rPr lang="en-US" sz="2200" dirty="0" smtClean="0">
                <a:solidFill>
                  <a:srgbClr val="565656"/>
                </a:solidFill>
                <a:latin typeface="-apple-system"/>
              </a:rPr>
              <a:t> </a:t>
            </a:r>
            <a:r>
              <a:rPr lang="en-US" sz="2200" b="1" dirty="0" err="1">
                <a:solidFill>
                  <a:srgbClr val="565656"/>
                </a:solidFill>
                <a:latin typeface="-apple-system"/>
              </a:rPr>
              <a:t>CCAction</a:t>
            </a:r>
            <a:r>
              <a:rPr lang="en-US" sz="2200" dirty="0">
                <a:solidFill>
                  <a:srgbClr val="565656"/>
                </a:solidFill>
                <a:latin typeface="-apple-system"/>
              </a:rPr>
              <a:t> class for the move, rotate and </a:t>
            </a:r>
            <a:r>
              <a:rPr lang="en-US" sz="2200" dirty="0" smtClean="0">
                <a:solidFill>
                  <a:srgbClr val="565656"/>
                </a:solidFill>
                <a:latin typeface="-apple-system"/>
              </a:rPr>
              <a:t>scale</a:t>
            </a:r>
            <a:r>
              <a:rPr lang="tr-TR" sz="2200" dirty="0" smtClean="0">
                <a:solidFill>
                  <a:srgbClr val="565656"/>
                </a:solidFill>
                <a:latin typeface="-apple-system"/>
              </a:rPr>
              <a:t>,</a:t>
            </a:r>
            <a:r>
              <a:rPr lang="en-US" sz="2200" dirty="0" smtClean="0">
                <a:solidFill>
                  <a:srgbClr val="565656"/>
                </a:solidFill>
                <a:latin typeface="-apple-system"/>
              </a:rPr>
              <a:t> </a:t>
            </a:r>
            <a:r>
              <a:rPr lang="en-US" sz="2200" b="1" dirty="0" err="1">
                <a:solidFill>
                  <a:srgbClr val="565656"/>
                </a:solidFill>
                <a:latin typeface="-apple-system"/>
              </a:rPr>
              <a:t>CCDirector</a:t>
            </a:r>
            <a:r>
              <a:rPr lang="en-US" sz="2200" dirty="0">
                <a:solidFill>
                  <a:srgbClr val="565656"/>
                </a:solidFill>
                <a:latin typeface="-apple-system"/>
              </a:rPr>
              <a:t> and </a:t>
            </a:r>
            <a:r>
              <a:rPr lang="en-US" sz="2200" b="1" dirty="0" err="1">
                <a:solidFill>
                  <a:srgbClr val="565656"/>
                </a:solidFill>
                <a:latin typeface="-apple-system"/>
              </a:rPr>
              <a:t>CCTransition</a:t>
            </a:r>
            <a:r>
              <a:rPr lang="en-US" sz="2200" dirty="0">
                <a:solidFill>
                  <a:srgbClr val="565656"/>
                </a:solidFill>
                <a:latin typeface="-apple-system"/>
              </a:rPr>
              <a:t> class for performing scene </a:t>
            </a:r>
            <a:r>
              <a:rPr lang="en-US" sz="2200" dirty="0" smtClean="0">
                <a:solidFill>
                  <a:srgbClr val="565656"/>
                </a:solidFill>
                <a:latin typeface="-apple-system"/>
              </a:rPr>
              <a:t>management</a:t>
            </a:r>
            <a:r>
              <a:rPr lang="tr-TR" sz="2200" dirty="0" smtClean="0">
                <a:solidFill>
                  <a:srgbClr val="565656"/>
                </a:solidFill>
                <a:latin typeface="-apple-system"/>
              </a:rPr>
              <a:t>,</a:t>
            </a:r>
            <a:r>
              <a:rPr lang="en-US" sz="2200" dirty="0" smtClean="0">
                <a:solidFill>
                  <a:srgbClr val="565656"/>
                </a:solidFill>
                <a:latin typeface="-apple-system"/>
              </a:rPr>
              <a:t> </a:t>
            </a:r>
            <a:r>
              <a:rPr lang="en-US" sz="2200" b="1" dirty="0" err="1">
                <a:solidFill>
                  <a:srgbClr val="565656"/>
                </a:solidFill>
                <a:latin typeface="-apple-system"/>
              </a:rPr>
              <a:t>CCParticleSystem</a:t>
            </a:r>
            <a:r>
              <a:rPr lang="en-US" sz="2200" dirty="0">
                <a:solidFill>
                  <a:srgbClr val="565656"/>
                </a:solidFill>
                <a:latin typeface="-apple-system"/>
              </a:rPr>
              <a:t> to support particle </a:t>
            </a:r>
            <a:r>
              <a:rPr lang="en-US" sz="2200" dirty="0" smtClean="0">
                <a:solidFill>
                  <a:srgbClr val="565656"/>
                </a:solidFill>
                <a:latin typeface="-apple-system"/>
              </a:rPr>
              <a:t>systems</a:t>
            </a:r>
            <a:r>
              <a:rPr lang="tr-TR" sz="2200" dirty="0" smtClean="0">
                <a:solidFill>
                  <a:srgbClr val="565656"/>
                </a:solidFill>
                <a:latin typeface="-apple-system"/>
              </a:rPr>
              <a:t> and</a:t>
            </a:r>
            <a:r>
              <a:rPr lang="en-US" sz="2200" dirty="0" smtClean="0">
                <a:solidFill>
                  <a:srgbClr val="565656"/>
                </a:solidFill>
                <a:latin typeface="-apple-system"/>
              </a:rPr>
              <a:t> </a:t>
            </a:r>
            <a:r>
              <a:rPr lang="en-US" sz="2200" b="1" dirty="0" err="1">
                <a:solidFill>
                  <a:srgbClr val="565656"/>
                </a:solidFill>
                <a:latin typeface="-apple-system"/>
              </a:rPr>
              <a:t>CCTiledMap</a:t>
            </a:r>
            <a:r>
              <a:rPr lang="en-US" sz="2200" dirty="0">
                <a:solidFill>
                  <a:srgbClr val="565656"/>
                </a:solidFill>
                <a:latin typeface="-apple-system"/>
              </a:rPr>
              <a:t> class for </a:t>
            </a:r>
            <a:r>
              <a:rPr lang="en-US" sz="2200" dirty="0" err="1" smtClean="0">
                <a:solidFill>
                  <a:srgbClr val="565656"/>
                </a:solidFill>
                <a:latin typeface="-apple-system"/>
              </a:rPr>
              <a:t>tilemaps</a:t>
            </a:r>
            <a:r>
              <a:rPr lang="tr-TR" sz="2200" dirty="0">
                <a:solidFill>
                  <a:srgbClr val="565656"/>
                </a:solidFill>
                <a:latin typeface="-apple-system"/>
              </a:rPr>
              <a:t>.</a:t>
            </a:r>
            <a:endParaRPr lang="tr-TR" sz="2200" dirty="0" smtClean="0">
              <a:solidFill>
                <a:srgbClr val="565656"/>
              </a:solidFill>
              <a:latin typeface="-apple-system"/>
            </a:endParaRPr>
          </a:p>
        </p:txBody>
      </p:sp>
      <p:pic>
        <p:nvPicPr>
          <p:cNvPr id="6146" name="Picture 2" descr="Cocos2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7" y="734097"/>
            <a:ext cx="1545465" cy="15454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4486" y="2415569"/>
            <a:ext cx="2697563" cy="2298102"/>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iOS</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HTML5</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Mac</a:t>
            </a:r>
            <a:endParaRPr lang="en-US" b="1" i="0"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50710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9308" y="1439602"/>
            <a:ext cx="8446489" cy="4695060"/>
          </a:xfrm>
        </p:spPr>
        <p:txBody>
          <a:bodyPr>
            <a:normAutofit/>
          </a:bodyPr>
          <a:lstStyle/>
          <a:p>
            <a:r>
              <a:rPr lang="en-US" sz="2200" dirty="0" err="1">
                <a:solidFill>
                  <a:srgbClr val="565656"/>
                </a:solidFill>
                <a:latin typeface="-apple-system"/>
              </a:rPr>
              <a:t>Haxe</a:t>
            </a:r>
            <a:r>
              <a:rPr lang="en-US" sz="2200" dirty="0">
                <a:solidFill>
                  <a:srgbClr val="565656"/>
                </a:solidFill>
                <a:latin typeface="-apple-system"/>
              </a:rPr>
              <a:t> is an open source high-level strictly-typed programming language with a fast optimizing cross-compiler</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err="1">
                <a:solidFill>
                  <a:srgbClr val="565656"/>
                </a:solidFill>
                <a:latin typeface="-apple-system"/>
              </a:rPr>
              <a:t>Haxe</a:t>
            </a:r>
            <a:r>
              <a:rPr lang="en-US" sz="2200" dirty="0">
                <a:solidFill>
                  <a:srgbClr val="565656"/>
                </a:solidFill>
                <a:latin typeface="-apple-system"/>
              </a:rPr>
              <a:t> can build cross-platform applications targeting JavaScript, C++, C#, Java, JVM, Python, </a:t>
            </a:r>
            <a:r>
              <a:rPr lang="en-US" sz="2200" dirty="0" err="1">
                <a:solidFill>
                  <a:srgbClr val="565656"/>
                </a:solidFill>
                <a:latin typeface="-apple-system"/>
              </a:rPr>
              <a:t>Lua</a:t>
            </a:r>
            <a:r>
              <a:rPr lang="en-US" sz="2200" dirty="0">
                <a:solidFill>
                  <a:srgbClr val="565656"/>
                </a:solidFill>
                <a:latin typeface="-apple-system"/>
              </a:rPr>
              <a:t>, PHP, Flash, and allows access to each platform's native capabilities.</a:t>
            </a:r>
            <a:endParaRPr lang="tr-TR" sz="2200" dirty="0" smtClean="0">
              <a:solidFill>
                <a:srgbClr val="565656"/>
              </a:solidFill>
              <a:latin typeface="-apple-system"/>
            </a:endParaRPr>
          </a:p>
          <a:p>
            <a:r>
              <a:rPr lang="en-US" sz="2200" dirty="0" smtClean="0">
                <a:solidFill>
                  <a:srgbClr val="565656"/>
                </a:solidFill>
                <a:latin typeface="-apple-system"/>
              </a:rPr>
              <a:t>It </a:t>
            </a:r>
            <a:r>
              <a:rPr lang="en-US" sz="2200" dirty="0">
                <a:solidFill>
                  <a:srgbClr val="565656"/>
                </a:solidFill>
                <a:latin typeface="-apple-system"/>
              </a:rPr>
              <a:t>also includes a library from which you can select frameworks and choose between a wide range of functions and procedures (APIs) to develop your mobile game.</a:t>
            </a:r>
          </a:p>
          <a:p>
            <a:r>
              <a:rPr lang="en-US" sz="2200" dirty="0" err="1">
                <a:solidFill>
                  <a:srgbClr val="565656"/>
                </a:solidFill>
                <a:latin typeface="-apple-system"/>
              </a:rPr>
              <a:t>Haxe</a:t>
            </a:r>
            <a:r>
              <a:rPr lang="en-US" sz="2200" dirty="0">
                <a:solidFill>
                  <a:srgbClr val="565656"/>
                </a:solidFill>
                <a:latin typeface="-apple-system"/>
              </a:rPr>
              <a:t> is useful in a wide variety of domains; games, web, mobile, desktop, command-line and cross-platform APIs.</a:t>
            </a:r>
            <a:endParaRPr lang="en-US" sz="2200" dirty="0">
              <a:solidFill>
                <a:srgbClr val="565656"/>
              </a:solidFill>
              <a:latin typeface="-apple-system"/>
            </a:endParaRPr>
          </a:p>
          <a:p>
            <a:r>
              <a:rPr lang="en-US" sz="2200" dirty="0" err="1">
                <a:solidFill>
                  <a:srgbClr val="565656"/>
                </a:solidFill>
                <a:latin typeface="-apple-system"/>
              </a:rPr>
              <a:t>Haxe</a:t>
            </a:r>
            <a:r>
              <a:rPr lang="en-US" sz="2200" dirty="0">
                <a:solidFill>
                  <a:srgbClr val="565656"/>
                </a:solidFill>
                <a:latin typeface="-apple-system"/>
              </a:rPr>
              <a:t> compiler seamlessly compiles thousands of classes to enable speedy game development.</a:t>
            </a:r>
            <a:endParaRPr lang="tr-TR" sz="2200" dirty="0" smtClean="0">
              <a:solidFill>
                <a:srgbClr val="565656"/>
              </a:solidFill>
              <a:latin typeface="-apple-system"/>
            </a:endParaRPr>
          </a:p>
        </p:txBody>
      </p:sp>
      <p:pic>
        <p:nvPicPr>
          <p:cNvPr id="7170" name="Picture 2" descr="Haxe Development Plat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91877"/>
            <a:ext cx="2777531" cy="847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543" y="1679983"/>
            <a:ext cx="2697563" cy="1551128"/>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Android</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HTML5</a:t>
            </a:r>
            <a:endParaRPr lang="en-US" b="1" i="0"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4044897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05" y="1409530"/>
            <a:ext cx="8461421" cy="4875360"/>
          </a:xfrm>
        </p:spPr>
        <p:txBody>
          <a:bodyPr>
            <a:noAutofit/>
          </a:bodyPr>
          <a:lstStyle/>
          <a:p>
            <a:r>
              <a:rPr lang="en-US" sz="2000" dirty="0">
                <a:solidFill>
                  <a:srgbClr val="565656"/>
                </a:solidFill>
                <a:latin typeface="-apple-system"/>
              </a:rPr>
              <a:t>Gideros is a set of software packages created and managed by a company named Gideros Mobile. </a:t>
            </a:r>
            <a:endParaRPr lang="tr-TR" sz="2000" dirty="0" smtClean="0">
              <a:solidFill>
                <a:srgbClr val="565656"/>
              </a:solidFill>
              <a:latin typeface="-apple-system"/>
            </a:endParaRPr>
          </a:p>
          <a:p>
            <a:r>
              <a:rPr lang="en-US" sz="2000" dirty="0">
                <a:solidFill>
                  <a:srgbClr val="565656"/>
                </a:solidFill>
                <a:latin typeface="-apple-system"/>
              </a:rPr>
              <a:t>Gideros is an open-sourced and free platform.</a:t>
            </a:r>
            <a:endParaRPr lang="tr-TR" sz="2000" dirty="0" smtClean="0">
              <a:solidFill>
                <a:srgbClr val="565656"/>
              </a:solidFill>
              <a:latin typeface="-apple-system"/>
            </a:endParaRPr>
          </a:p>
          <a:p>
            <a:r>
              <a:rPr lang="en-US" sz="2000" dirty="0" smtClean="0">
                <a:solidFill>
                  <a:srgbClr val="565656"/>
                </a:solidFill>
                <a:latin typeface="-apple-system"/>
              </a:rPr>
              <a:t>It </a:t>
            </a:r>
            <a:r>
              <a:rPr lang="en-US" sz="2000" dirty="0">
                <a:solidFill>
                  <a:srgbClr val="565656"/>
                </a:solidFill>
                <a:latin typeface="-apple-system"/>
              </a:rPr>
              <a:t>provides developers with the ability to create 2D games for multiple platforms by reusing the same </a:t>
            </a:r>
            <a:r>
              <a:rPr lang="en-US" sz="2000" dirty="0" smtClean="0">
                <a:solidFill>
                  <a:srgbClr val="565656"/>
                </a:solidFill>
                <a:latin typeface="-apple-system"/>
              </a:rPr>
              <a:t>code</a:t>
            </a:r>
            <a:r>
              <a:rPr lang="tr-TR" sz="2000" dirty="0" smtClean="0">
                <a:solidFill>
                  <a:srgbClr val="565656"/>
                </a:solidFill>
                <a:latin typeface="-apple-system"/>
              </a:rPr>
              <a:t> (</a:t>
            </a:r>
            <a:r>
              <a:rPr lang="en-US" sz="2000" dirty="0">
                <a:solidFill>
                  <a:srgbClr val="565656"/>
                </a:solidFill>
                <a:latin typeface="-apple-system"/>
              </a:rPr>
              <a:t>no need to make additional </a:t>
            </a:r>
            <a:r>
              <a:rPr lang="en-US" sz="2000" dirty="0" smtClean="0">
                <a:solidFill>
                  <a:srgbClr val="565656"/>
                </a:solidFill>
                <a:latin typeface="-apple-system"/>
              </a:rPr>
              <a:t>changes</a:t>
            </a:r>
            <a:r>
              <a:rPr lang="tr-TR" sz="2000" dirty="0" smtClean="0">
                <a:solidFill>
                  <a:srgbClr val="565656"/>
                </a:solidFill>
                <a:latin typeface="-apple-system"/>
              </a:rPr>
              <a:t>)</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smtClean="0">
                <a:solidFill>
                  <a:srgbClr val="565656"/>
                </a:solidFill>
                <a:latin typeface="-apple-system"/>
              </a:rPr>
              <a:t>Games </a:t>
            </a:r>
            <a:r>
              <a:rPr lang="en-US" sz="2000" dirty="0">
                <a:solidFill>
                  <a:srgbClr val="565656"/>
                </a:solidFill>
                <a:latin typeface="-apple-system"/>
              </a:rPr>
              <a:t>created with Gideros run as native applications, thus having all the benefits of high performance and the utilization of the hardware power of a mobile device.</a:t>
            </a:r>
          </a:p>
          <a:p>
            <a:r>
              <a:rPr lang="en-US" sz="2000" dirty="0" smtClean="0">
                <a:solidFill>
                  <a:srgbClr val="565656"/>
                </a:solidFill>
                <a:latin typeface="-apple-system"/>
              </a:rPr>
              <a:t>Gideros </a:t>
            </a:r>
            <a:r>
              <a:rPr lang="en-US" sz="2000" dirty="0">
                <a:solidFill>
                  <a:srgbClr val="565656"/>
                </a:solidFill>
                <a:latin typeface="-apple-system"/>
              </a:rPr>
              <a:t>uses </a:t>
            </a:r>
            <a:r>
              <a:rPr lang="en-US" sz="2000" dirty="0" err="1">
                <a:solidFill>
                  <a:srgbClr val="565656"/>
                </a:solidFill>
                <a:latin typeface="-apple-system"/>
              </a:rPr>
              <a:t>Lua</a:t>
            </a:r>
            <a:r>
              <a:rPr lang="en-US" sz="2000" dirty="0">
                <a:solidFill>
                  <a:srgbClr val="565656"/>
                </a:solidFill>
                <a:latin typeface="-apple-system"/>
              </a:rPr>
              <a:t> as its programming language, which is a lightweight scripting </a:t>
            </a:r>
            <a:r>
              <a:rPr lang="en-US" sz="2000" dirty="0" smtClean="0">
                <a:solidFill>
                  <a:srgbClr val="565656"/>
                </a:solidFill>
                <a:latin typeface="-apple-system"/>
              </a:rPr>
              <a:t>language</a:t>
            </a:r>
            <a:endParaRPr lang="tr-TR" sz="2000" dirty="0" smtClean="0">
              <a:solidFill>
                <a:srgbClr val="565656"/>
              </a:solidFill>
              <a:latin typeface="-apple-system"/>
            </a:endParaRPr>
          </a:p>
          <a:p>
            <a:r>
              <a:rPr lang="tr-TR" sz="2000" dirty="0" smtClean="0">
                <a:solidFill>
                  <a:srgbClr val="565656"/>
                </a:solidFill>
                <a:latin typeface="-apple-system"/>
              </a:rPr>
              <a:t>Gideros most favorable feature is i</a:t>
            </a:r>
            <a:r>
              <a:rPr lang="en-US" sz="2000" dirty="0" err="1" smtClean="0">
                <a:solidFill>
                  <a:srgbClr val="565656"/>
                </a:solidFill>
                <a:latin typeface="-apple-system"/>
              </a:rPr>
              <a:t>ts</a:t>
            </a:r>
            <a:r>
              <a:rPr lang="en-US" sz="2000" dirty="0" smtClean="0">
                <a:solidFill>
                  <a:srgbClr val="565656"/>
                </a:solidFill>
                <a:latin typeface="-apple-system"/>
              </a:rPr>
              <a:t> </a:t>
            </a:r>
            <a:r>
              <a:rPr lang="en-US" sz="2000" dirty="0">
                <a:solidFill>
                  <a:srgbClr val="565656"/>
                </a:solidFill>
                <a:latin typeface="-apple-system"/>
              </a:rPr>
              <a:t>rapid prototyping and fast development time by providing a single-click on-device testing that enables you to compile and run your game from your </a:t>
            </a:r>
            <a:r>
              <a:rPr lang="en-US" sz="2000" dirty="0" smtClean="0">
                <a:solidFill>
                  <a:srgbClr val="565656"/>
                </a:solidFill>
                <a:latin typeface="-apple-system"/>
              </a:rPr>
              <a:t>computer</a:t>
            </a:r>
            <a:r>
              <a:rPr lang="tr-TR" sz="2000" dirty="0" smtClean="0">
                <a:solidFill>
                  <a:srgbClr val="565656"/>
                </a:solidFill>
                <a:latin typeface="-apple-system"/>
              </a:rPr>
              <a:t>.</a:t>
            </a:r>
            <a:r>
              <a:rPr lang="en-US" sz="2000" dirty="0" smtClean="0">
                <a:solidFill>
                  <a:srgbClr val="565656"/>
                </a:solidFill>
                <a:latin typeface="-apple-system"/>
              </a:rPr>
              <a:t> </a:t>
            </a:r>
            <a:endParaRPr lang="en-US" sz="2000" dirty="0">
              <a:solidFill>
                <a:srgbClr val="565656"/>
              </a:solidFill>
              <a:latin typeface="-apple-system"/>
            </a:endParaRPr>
          </a:p>
          <a:p>
            <a:r>
              <a:rPr lang="en-US" sz="2000" dirty="0" smtClean="0">
                <a:solidFill>
                  <a:srgbClr val="565656"/>
                </a:solidFill>
                <a:latin typeface="-apple-system"/>
              </a:rPr>
              <a:t>You </a:t>
            </a:r>
            <a:r>
              <a:rPr lang="en-US" sz="2000" dirty="0">
                <a:solidFill>
                  <a:srgbClr val="565656"/>
                </a:solidFill>
                <a:latin typeface="-apple-system"/>
              </a:rPr>
              <a:t>can </a:t>
            </a:r>
            <a:r>
              <a:rPr lang="tr-TR" sz="2000" dirty="0" smtClean="0">
                <a:solidFill>
                  <a:srgbClr val="565656"/>
                </a:solidFill>
                <a:latin typeface="-apple-system"/>
              </a:rPr>
              <a:t>also </a:t>
            </a:r>
            <a:r>
              <a:rPr lang="en-US" sz="2000" dirty="0" smtClean="0">
                <a:solidFill>
                  <a:srgbClr val="565656"/>
                </a:solidFill>
                <a:latin typeface="-apple-system"/>
              </a:rPr>
              <a:t>test </a:t>
            </a:r>
            <a:r>
              <a:rPr lang="en-US" sz="2000" dirty="0">
                <a:solidFill>
                  <a:srgbClr val="565656"/>
                </a:solidFill>
                <a:latin typeface="-apple-system"/>
              </a:rPr>
              <a:t>your game on a real device and in </a:t>
            </a:r>
            <a:r>
              <a:rPr lang="en-US" sz="2000" dirty="0" smtClean="0">
                <a:solidFill>
                  <a:srgbClr val="565656"/>
                </a:solidFill>
                <a:latin typeface="-apple-system"/>
              </a:rPr>
              <a:t>real-time</a:t>
            </a:r>
            <a:r>
              <a:rPr lang="tr-TR" sz="2000" dirty="0" smtClean="0">
                <a:solidFill>
                  <a:srgbClr val="565656"/>
                </a:solidFill>
                <a:latin typeface="-apple-system"/>
              </a:rPr>
              <a:t>.</a:t>
            </a:r>
            <a:endParaRPr lang="en-US" sz="2000" dirty="0">
              <a:solidFill>
                <a:srgbClr val="565656"/>
              </a:solidFill>
              <a:latin typeface="-apple-system"/>
            </a:endParaRPr>
          </a:p>
        </p:txBody>
      </p:sp>
      <p:pic>
        <p:nvPicPr>
          <p:cNvPr id="8194" name="Picture 2" descr="https://thetool.io/wp-content/uploads/2018/04/gideros-300x1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79" y="722607"/>
            <a:ext cx="2720149" cy="11061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879" y="2042078"/>
            <a:ext cx="2697563" cy="2658711"/>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err="1">
                <a:solidFill>
                  <a:schemeClr val="bg1"/>
                </a:solidFill>
                <a:effectLst>
                  <a:outerShdw blurRad="38100" dist="38100" dir="2700000" algn="tl">
                    <a:srgbClr val="000000">
                      <a:alpha val="43137"/>
                    </a:srgbClr>
                  </a:outerShdw>
                </a:effectLst>
                <a:latin typeface="-apple-system"/>
              </a:rPr>
              <a:t>MacOSX</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 Phone</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 RT</a:t>
            </a: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310064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0023" y="1390919"/>
            <a:ext cx="8319752" cy="4598702"/>
          </a:xfrm>
        </p:spPr>
        <p:txBody>
          <a:bodyPr>
            <a:normAutofit fontScale="92500"/>
          </a:bodyPr>
          <a:lstStyle/>
          <a:p>
            <a:r>
              <a:rPr lang="en-US" sz="2200" dirty="0" smtClean="0">
                <a:solidFill>
                  <a:srgbClr val="565656"/>
                </a:solidFill>
                <a:latin typeface="-apple-system"/>
              </a:rPr>
              <a:t>Godot </a:t>
            </a:r>
            <a:r>
              <a:rPr lang="en-US" sz="2200" dirty="0">
                <a:solidFill>
                  <a:srgbClr val="565656"/>
                </a:solidFill>
                <a:latin typeface="-apple-system"/>
              </a:rPr>
              <a:t>is a game engine oriented towards both 2D and 3D game development. </a:t>
            </a:r>
            <a:endParaRPr lang="tr-TR" sz="2200" dirty="0" smtClean="0">
              <a:solidFill>
                <a:srgbClr val="565656"/>
              </a:solidFill>
              <a:latin typeface="-apple-system"/>
            </a:endParaRPr>
          </a:p>
          <a:p>
            <a:r>
              <a:rPr lang="en-US" sz="2200" dirty="0">
                <a:solidFill>
                  <a:srgbClr val="565656"/>
                </a:solidFill>
                <a:latin typeface="-apple-system"/>
              </a:rPr>
              <a:t>One of the most important advantages of Godot is that it's free and open </a:t>
            </a:r>
            <a:r>
              <a:rPr lang="en-US" sz="2200" dirty="0" smtClean="0">
                <a:solidFill>
                  <a:srgbClr val="565656"/>
                </a:solidFill>
                <a:latin typeface="-apple-system"/>
              </a:rPr>
              <a:t>source</a:t>
            </a:r>
            <a:r>
              <a:rPr lang="tr-TR" sz="2200" dirty="0" smtClean="0">
                <a:solidFill>
                  <a:srgbClr val="565656"/>
                </a:solidFill>
                <a:latin typeface="-apple-system"/>
              </a:rPr>
              <a:t>.</a:t>
            </a:r>
          </a:p>
          <a:p>
            <a:r>
              <a:rPr lang="tr-TR" sz="2200" dirty="0">
                <a:solidFill>
                  <a:srgbClr val="565656"/>
                </a:solidFill>
                <a:latin typeface="-apple-system"/>
              </a:rPr>
              <a:t>It’s beginner-friendly. </a:t>
            </a:r>
            <a:endParaRPr lang="tr-TR" sz="2200" dirty="0" smtClean="0">
              <a:solidFill>
                <a:srgbClr val="565656"/>
              </a:solidFill>
              <a:latin typeface="-apple-system"/>
            </a:endParaRPr>
          </a:p>
          <a:p>
            <a:r>
              <a:rPr lang="en-US" sz="2200" dirty="0" smtClean="0">
                <a:solidFill>
                  <a:srgbClr val="565656"/>
                </a:solidFill>
                <a:latin typeface="-apple-system"/>
              </a:rPr>
              <a:t>The </a:t>
            </a:r>
            <a:r>
              <a:rPr lang="en-US" sz="2200" dirty="0">
                <a:solidFill>
                  <a:srgbClr val="565656"/>
                </a:solidFill>
                <a:latin typeface="-apple-system"/>
              </a:rPr>
              <a:t>game engine focuses on providing a well-rounded set of tools for development – including a built-in code editor, a graphics rendering engine, audio playback tools, animation tools, and more.</a:t>
            </a:r>
            <a:endParaRPr lang="tr-TR" sz="2200" dirty="0" smtClean="0">
              <a:solidFill>
                <a:srgbClr val="565656"/>
              </a:solidFill>
              <a:latin typeface="-apple-system"/>
            </a:endParaRPr>
          </a:p>
          <a:p>
            <a:r>
              <a:rPr lang="en-US" sz="2200" dirty="0">
                <a:solidFill>
                  <a:srgbClr val="565656"/>
                </a:solidFill>
                <a:latin typeface="-apple-system"/>
              </a:rPr>
              <a:t>Godot uses its own language, </a:t>
            </a:r>
            <a:r>
              <a:rPr lang="en-US" sz="2200" dirty="0" err="1">
                <a:solidFill>
                  <a:srgbClr val="565656"/>
                </a:solidFill>
                <a:latin typeface="-apple-system"/>
              </a:rPr>
              <a:t>GDScript</a:t>
            </a:r>
            <a:r>
              <a:rPr lang="en-US" sz="2200" dirty="0">
                <a:solidFill>
                  <a:srgbClr val="565656"/>
                </a:solidFill>
                <a:latin typeface="-apple-system"/>
              </a:rPr>
              <a:t> </a:t>
            </a:r>
            <a:r>
              <a:rPr lang="en-US" sz="2200" dirty="0" smtClean="0">
                <a:solidFill>
                  <a:srgbClr val="565656"/>
                </a:solidFill>
                <a:latin typeface="-apple-system"/>
              </a:rPr>
              <a:t>but </a:t>
            </a:r>
            <a:r>
              <a:rPr lang="en-US" sz="2200" dirty="0">
                <a:solidFill>
                  <a:srgbClr val="565656"/>
                </a:solidFill>
                <a:latin typeface="-apple-system"/>
              </a:rPr>
              <a:t>it also supports visual scripting, C# and C</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Godot also allows export for HTML5 for developers who wish to put their games on the web.</a:t>
            </a:r>
            <a:endParaRPr lang="en-US" sz="2200" dirty="0">
              <a:solidFill>
                <a:srgbClr val="565656"/>
              </a:solidFill>
              <a:latin typeface="-apple-system"/>
            </a:endParaRPr>
          </a:p>
        </p:txBody>
      </p:sp>
      <p:pic>
        <p:nvPicPr>
          <p:cNvPr id="9218" name="Picture 2" descr="Go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36" y="462520"/>
            <a:ext cx="2857500" cy="1152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6000" y="1745864"/>
            <a:ext cx="2697563" cy="2877651"/>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a:t>
            </a:r>
          </a:p>
          <a:p>
            <a:pPr marL="742950" lvl="1" indent="-285750">
              <a:spcAft>
                <a:spcPts val="600"/>
              </a:spcAft>
              <a:buFont typeface="Arial" panose="020B0604020202020204" pitchFamily="34" charset="0"/>
              <a:buChar char="•"/>
            </a:pPr>
            <a:r>
              <a:rPr lang="en-US" b="1" dirty="0" err="1">
                <a:solidFill>
                  <a:schemeClr val="bg1"/>
                </a:solidFill>
                <a:effectLst>
                  <a:outerShdw blurRad="38100" dist="38100" dir="2700000" algn="tl">
                    <a:srgbClr val="000000">
                      <a:alpha val="43137"/>
                    </a:srgbClr>
                  </a:outerShdw>
                </a:effectLst>
                <a:latin typeface="-apple-system"/>
              </a:rPr>
              <a:t>macOS</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Linux</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UWP</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*BSD</a:t>
            </a: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2358300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6014" y="919586"/>
            <a:ext cx="8343457" cy="5751670"/>
          </a:xfrm>
        </p:spPr>
        <p:txBody>
          <a:bodyPr>
            <a:noAutofit/>
          </a:bodyPr>
          <a:lstStyle/>
          <a:p>
            <a:r>
              <a:rPr lang="en-US" sz="1800" dirty="0">
                <a:solidFill>
                  <a:srgbClr val="565656"/>
                </a:solidFill>
                <a:latin typeface="-apple-system"/>
              </a:rPr>
              <a:t>CRYENGINE is a </a:t>
            </a:r>
            <a:r>
              <a:rPr lang="tr-TR" sz="1800" dirty="0" smtClean="0">
                <a:solidFill>
                  <a:srgbClr val="565656"/>
                </a:solidFill>
                <a:latin typeface="-apple-system"/>
              </a:rPr>
              <a:t>powerful </a:t>
            </a:r>
            <a:r>
              <a:rPr lang="en-US" sz="1800" dirty="0" smtClean="0">
                <a:solidFill>
                  <a:srgbClr val="565656"/>
                </a:solidFill>
                <a:latin typeface="-apple-system"/>
              </a:rPr>
              <a:t>mobile </a:t>
            </a:r>
            <a:r>
              <a:rPr lang="en-US" sz="1800" dirty="0">
                <a:solidFill>
                  <a:srgbClr val="565656"/>
                </a:solidFill>
                <a:latin typeface="-apple-system"/>
              </a:rPr>
              <a:t>game development engine that has been created by a German company named </a:t>
            </a:r>
            <a:r>
              <a:rPr lang="en-US" sz="1800" dirty="0" err="1">
                <a:solidFill>
                  <a:srgbClr val="565656"/>
                </a:solidFill>
                <a:latin typeface="-apple-system"/>
              </a:rPr>
              <a:t>Crytek</a:t>
            </a:r>
            <a:r>
              <a:rPr lang="en-US" sz="1800" dirty="0">
                <a:solidFill>
                  <a:srgbClr val="565656"/>
                </a:solidFill>
                <a:latin typeface="-apple-system"/>
              </a:rPr>
              <a:t> that is mostly used to create 3D games for multiple </a:t>
            </a:r>
            <a:r>
              <a:rPr lang="en-US" sz="1800" dirty="0" smtClean="0">
                <a:solidFill>
                  <a:srgbClr val="565656"/>
                </a:solidFill>
                <a:latin typeface="-apple-system"/>
              </a:rPr>
              <a:t>platforms</a:t>
            </a:r>
            <a:endParaRPr lang="tr-TR" sz="1800" dirty="0" smtClean="0">
              <a:solidFill>
                <a:srgbClr val="565656"/>
              </a:solidFill>
              <a:latin typeface="-apple-system"/>
            </a:endParaRPr>
          </a:p>
          <a:p>
            <a:r>
              <a:rPr lang="en-US" sz="1800" dirty="0">
                <a:solidFill>
                  <a:srgbClr val="565656"/>
                </a:solidFill>
                <a:latin typeface="-apple-system"/>
              </a:rPr>
              <a:t>It is an easy platform to manage for developers and provides good support.</a:t>
            </a:r>
          </a:p>
          <a:p>
            <a:r>
              <a:rPr lang="tr-TR" sz="1800" dirty="0" smtClean="0">
                <a:solidFill>
                  <a:srgbClr val="565656"/>
                </a:solidFill>
                <a:latin typeface="-apple-system"/>
              </a:rPr>
              <a:t>It is</a:t>
            </a:r>
            <a:r>
              <a:rPr lang="en-US" sz="1800" dirty="0" smtClean="0">
                <a:solidFill>
                  <a:srgbClr val="565656"/>
                </a:solidFill>
                <a:latin typeface="-apple-system"/>
              </a:rPr>
              <a:t> </a:t>
            </a:r>
            <a:r>
              <a:rPr lang="en-US" sz="1800" dirty="0">
                <a:solidFill>
                  <a:srgbClr val="565656"/>
                </a:solidFill>
                <a:latin typeface="-apple-system"/>
              </a:rPr>
              <a:t>known for its high-quality visuals. It offers a whole set of tools to create experiences, </a:t>
            </a:r>
            <a:r>
              <a:rPr lang="tr-TR" sz="1800" dirty="0" smtClean="0">
                <a:solidFill>
                  <a:srgbClr val="565656"/>
                </a:solidFill>
                <a:latin typeface="-apple-system"/>
              </a:rPr>
              <a:t>character </a:t>
            </a:r>
            <a:r>
              <a:rPr lang="en-US" sz="1800" dirty="0" smtClean="0">
                <a:solidFill>
                  <a:srgbClr val="565656"/>
                </a:solidFill>
                <a:latin typeface="-apple-system"/>
              </a:rPr>
              <a:t>animations</a:t>
            </a:r>
            <a:r>
              <a:rPr lang="en-US" sz="1800" dirty="0">
                <a:solidFill>
                  <a:srgbClr val="565656"/>
                </a:solidFill>
                <a:latin typeface="-apple-system"/>
              </a:rPr>
              <a:t>, audio to create your mobile game</a:t>
            </a:r>
            <a:r>
              <a:rPr lang="en-US" sz="1800" dirty="0" smtClean="0">
                <a:solidFill>
                  <a:srgbClr val="565656"/>
                </a:solidFill>
                <a:latin typeface="-apple-system"/>
              </a:rPr>
              <a:t>.</a:t>
            </a:r>
            <a:endParaRPr lang="tr-TR" sz="1800" dirty="0" smtClean="0">
              <a:solidFill>
                <a:srgbClr val="565656"/>
              </a:solidFill>
              <a:latin typeface="-apple-system"/>
            </a:endParaRPr>
          </a:p>
          <a:p>
            <a:r>
              <a:rPr lang="en-US" sz="1800" dirty="0" smtClean="0">
                <a:solidFill>
                  <a:srgbClr val="565656"/>
                </a:solidFill>
                <a:latin typeface="-apple-system"/>
              </a:rPr>
              <a:t>The </a:t>
            </a:r>
            <a:r>
              <a:rPr lang="en-US" sz="1800" dirty="0">
                <a:solidFill>
                  <a:srgbClr val="565656"/>
                </a:solidFill>
                <a:latin typeface="-apple-system"/>
              </a:rPr>
              <a:t>toolkit offers the opportunity to create an advanced games using the likes of C++, </a:t>
            </a:r>
            <a:r>
              <a:rPr lang="en-US" sz="1800" dirty="0" err="1">
                <a:solidFill>
                  <a:srgbClr val="565656"/>
                </a:solidFill>
                <a:latin typeface="-apple-system"/>
              </a:rPr>
              <a:t>Lua</a:t>
            </a:r>
            <a:r>
              <a:rPr lang="en-US" sz="1800" dirty="0">
                <a:solidFill>
                  <a:srgbClr val="565656"/>
                </a:solidFill>
                <a:latin typeface="-apple-system"/>
              </a:rPr>
              <a:t>, ActionScript and Visual Studio.</a:t>
            </a:r>
          </a:p>
          <a:p>
            <a:r>
              <a:rPr lang="en-US" sz="1800" dirty="0" smtClean="0">
                <a:solidFill>
                  <a:srgbClr val="565656"/>
                </a:solidFill>
                <a:latin typeface="-apple-system"/>
              </a:rPr>
              <a:t>CRYENGINE </a:t>
            </a:r>
            <a:r>
              <a:rPr lang="en-US" sz="1800" dirty="0">
                <a:solidFill>
                  <a:srgbClr val="565656"/>
                </a:solidFill>
                <a:latin typeface="-apple-system"/>
              </a:rPr>
              <a:t>gives developers full control over their multi-platform creations in real-time. The engine’s WYSIWYG (What You See Is What You Get) suite of tools enables real-time creation, </a:t>
            </a:r>
            <a:r>
              <a:rPr lang="tr-TR" sz="1800" dirty="0" smtClean="0">
                <a:solidFill>
                  <a:srgbClr val="565656"/>
                </a:solidFill>
                <a:latin typeface="-apple-system"/>
              </a:rPr>
              <a:t>material </a:t>
            </a:r>
            <a:r>
              <a:rPr lang="en-US" sz="1800" dirty="0" smtClean="0">
                <a:solidFill>
                  <a:srgbClr val="565656"/>
                </a:solidFill>
                <a:latin typeface="-apple-system"/>
              </a:rPr>
              <a:t>editing</a:t>
            </a:r>
            <a:r>
              <a:rPr lang="en-US" sz="1800" dirty="0">
                <a:solidFill>
                  <a:srgbClr val="565656"/>
                </a:solidFill>
                <a:latin typeface="-apple-system"/>
              </a:rPr>
              <a:t>, and an in-game preview of every aspect and feature of a </a:t>
            </a:r>
            <a:r>
              <a:rPr lang="en-US" sz="1800" dirty="0" smtClean="0">
                <a:solidFill>
                  <a:srgbClr val="565656"/>
                </a:solidFill>
                <a:latin typeface="-apple-system"/>
              </a:rPr>
              <a:t>game</a:t>
            </a:r>
            <a:r>
              <a:rPr lang="tr-TR" sz="1800" dirty="0" smtClean="0">
                <a:solidFill>
                  <a:srgbClr val="565656"/>
                </a:solidFill>
                <a:latin typeface="-apple-system"/>
              </a:rPr>
              <a:t>.</a:t>
            </a:r>
          </a:p>
          <a:p>
            <a:r>
              <a:rPr lang="en-US" sz="1800" dirty="0" smtClean="0">
                <a:solidFill>
                  <a:srgbClr val="565656"/>
                </a:solidFill>
                <a:latin typeface="-apple-system"/>
              </a:rPr>
              <a:t>Alongside</a:t>
            </a:r>
            <a:r>
              <a:rPr lang="en-US" sz="1800" dirty="0">
                <a:solidFill>
                  <a:srgbClr val="565656"/>
                </a:solidFill>
                <a:latin typeface="-apple-system"/>
              </a:rPr>
              <a:t>, </a:t>
            </a:r>
            <a:r>
              <a:rPr lang="en-US" sz="1800" dirty="0" err="1">
                <a:solidFill>
                  <a:srgbClr val="565656"/>
                </a:solidFill>
                <a:latin typeface="-apple-system"/>
              </a:rPr>
              <a:t>CryEngine</a:t>
            </a:r>
            <a:r>
              <a:rPr lang="en-US" sz="1800" dirty="0">
                <a:solidFill>
                  <a:srgbClr val="565656"/>
                </a:solidFill>
                <a:latin typeface="-apple-system"/>
              </a:rPr>
              <a:t> offers a huge list of features for its </a:t>
            </a:r>
            <a:r>
              <a:rPr lang="en-US" sz="1800" dirty="0" smtClean="0">
                <a:solidFill>
                  <a:srgbClr val="565656"/>
                </a:solidFill>
                <a:latin typeface="-apple-system"/>
              </a:rPr>
              <a:t>user</a:t>
            </a:r>
            <a:r>
              <a:rPr lang="tr-TR" sz="1800" dirty="0" smtClean="0">
                <a:solidFill>
                  <a:srgbClr val="565656"/>
                </a:solidFill>
                <a:latin typeface="-apple-system"/>
              </a:rPr>
              <a:t>; </a:t>
            </a:r>
            <a:r>
              <a:rPr lang="en-US" sz="1800" dirty="0" smtClean="0">
                <a:solidFill>
                  <a:srgbClr val="565656"/>
                </a:solidFill>
                <a:latin typeface="-apple-system"/>
              </a:rPr>
              <a:t>packing </a:t>
            </a:r>
            <a:r>
              <a:rPr lang="en-US" sz="1800" dirty="0">
                <a:solidFill>
                  <a:srgbClr val="565656"/>
                </a:solidFill>
                <a:latin typeface="-apple-system"/>
              </a:rPr>
              <a:t>an industry-leading renderer, real-time lighting with hardware- and API-agnostic ray tracing, and optimized VR support.</a:t>
            </a:r>
            <a:endParaRPr lang="en-US" sz="1800" dirty="0">
              <a:solidFill>
                <a:srgbClr val="565656"/>
              </a:solidFill>
              <a:latin typeface="-apple-system"/>
            </a:endParaRPr>
          </a:p>
          <a:p>
            <a:r>
              <a:rPr lang="en-US" sz="1800" dirty="0">
                <a:solidFill>
                  <a:srgbClr val="565656"/>
                </a:solidFill>
                <a:latin typeface="-apple-system"/>
              </a:rPr>
              <a:t>Use of the platform is </a:t>
            </a:r>
            <a:r>
              <a:rPr lang="en-US" sz="1800" dirty="0" smtClean="0">
                <a:solidFill>
                  <a:srgbClr val="565656"/>
                </a:solidFill>
                <a:latin typeface="-apple-system"/>
              </a:rPr>
              <a:t>free</a:t>
            </a:r>
            <a:r>
              <a:rPr lang="tr-TR" sz="1800" dirty="0" smtClean="0">
                <a:solidFill>
                  <a:srgbClr val="565656"/>
                </a:solidFill>
                <a:latin typeface="-apple-system"/>
              </a:rPr>
              <a:t>. </a:t>
            </a:r>
            <a:r>
              <a:rPr lang="en-US" sz="1800" dirty="0" smtClean="0">
                <a:solidFill>
                  <a:srgbClr val="565656"/>
                </a:solidFill>
                <a:latin typeface="-apple-system"/>
              </a:rPr>
              <a:t>5</a:t>
            </a:r>
            <a:r>
              <a:rPr lang="en-US" sz="1800" dirty="0">
                <a:solidFill>
                  <a:srgbClr val="565656"/>
                </a:solidFill>
                <a:latin typeface="-apple-system"/>
              </a:rPr>
              <a:t>% royalty when shipping the </a:t>
            </a:r>
            <a:r>
              <a:rPr lang="en-US" sz="1800" dirty="0" smtClean="0">
                <a:solidFill>
                  <a:srgbClr val="565656"/>
                </a:solidFill>
                <a:latin typeface="-apple-system"/>
              </a:rPr>
              <a:t>project</a:t>
            </a:r>
            <a:r>
              <a:rPr lang="tr-TR" sz="1800" dirty="0" smtClean="0">
                <a:solidFill>
                  <a:srgbClr val="565656"/>
                </a:solidFill>
                <a:latin typeface="-apple-system"/>
              </a:rPr>
              <a:t>.</a:t>
            </a:r>
            <a:endParaRPr lang="tr-TR" sz="1800" dirty="0" smtClean="0">
              <a:solidFill>
                <a:srgbClr val="565656"/>
              </a:solidFill>
              <a:latin typeface="-apple-system"/>
            </a:endParaRPr>
          </a:p>
        </p:txBody>
      </p:sp>
      <p:pic>
        <p:nvPicPr>
          <p:cNvPr id="2" name="Picture 1"/>
          <p:cNvPicPr>
            <a:picLocks noChangeAspect="1"/>
          </p:cNvPicPr>
          <p:nvPr/>
        </p:nvPicPr>
        <p:blipFill>
          <a:blip r:embed="rId2"/>
          <a:stretch>
            <a:fillRect/>
          </a:stretch>
        </p:blipFill>
        <p:spPr>
          <a:xfrm>
            <a:off x="307896" y="824248"/>
            <a:ext cx="2697563" cy="1303823"/>
          </a:xfrm>
          <a:prstGeom prst="rect">
            <a:avLst/>
          </a:prstGeom>
        </p:spPr>
      </p:pic>
      <p:sp>
        <p:nvSpPr>
          <p:cNvPr id="4" name="Rectangle 3"/>
          <p:cNvSpPr/>
          <p:nvPr/>
        </p:nvSpPr>
        <p:spPr>
          <a:xfrm>
            <a:off x="307896" y="2255576"/>
            <a:ext cx="2697563" cy="1190519"/>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All platforms</a:t>
            </a: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795156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1235" y="797595"/>
            <a:ext cx="8680360" cy="6060405"/>
          </a:xfrm>
        </p:spPr>
        <p:txBody>
          <a:bodyPr>
            <a:normAutofit/>
          </a:bodyPr>
          <a:lstStyle/>
          <a:p>
            <a:r>
              <a:rPr lang="en-US" sz="1900" dirty="0" err="1">
                <a:solidFill>
                  <a:srgbClr val="565656"/>
                </a:solidFill>
                <a:latin typeface="-apple-system"/>
              </a:rPr>
              <a:t>Phaser</a:t>
            </a:r>
            <a:r>
              <a:rPr lang="en-US" sz="1900" dirty="0">
                <a:solidFill>
                  <a:srgbClr val="565656"/>
                </a:solidFill>
                <a:latin typeface="-apple-system"/>
              </a:rPr>
              <a:t> is a 2D game framework used for making HTML5 games for desktop and mobile</a:t>
            </a:r>
            <a:r>
              <a:rPr lang="en-US" sz="1900" dirty="0" smtClean="0">
                <a:solidFill>
                  <a:srgbClr val="565656"/>
                </a:solidFill>
                <a:latin typeface="-apple-system"/>
              </a:rPr>
              <a:t>.</a:t>
            </a:r>
            <a:endParaRPr lang="tr-TR" sz="1900" dirty="0" smtClean="0">
              <a:solidFill>
                <a:srgbClr val="565656"/>
              </a:solidFill>
              <a:latin typeface="-apple-system"/>
            </a:endParaRPr>
          </a:p>
          <a:p>
            <a:r>
              <a:rPr lang="en-US" sz="1900" dirty="0" smtClean="0">
                <a:solidFill>
                  <a:srgbClr val="565656"/>
                </a:solidFill>
                <a:latin typeface="-apple-system"/>
              </a:rPr>
              <a:t>It </a:t>
            </a:r>
            <a:r>
              <a:rPr lang="en-US" sz="1900" dirty="0">
                <a:solidFill>
                  <a:srgbClr val="565656"/>
                </a:solidFill>
                <a:latin typeface="-apple-system"/>
              </a:rPr>
              <a:t>is free software developed by Photon </a:t>
            </a:r>
            <a:r>
              <a:rPr lang="en-US" sz="1900" dirty="0" smtClean="0">
                <a:solidFill>
                  <a:srgbClr val="565656"/>
                </a:solidFill>
                <a:latin typeface="-apple-system"/>
              </a:rPr>
              <a:t>Storm.</a:t>
            </a:r>
            <a:endParaRPr lang="tr-TR" sz="1900" dirty="0" smtClean="0">
              <a:solidFill>
                <a:srgbClr val="565656"/>
              </a:solidFill>
              <a:latin typeface="-apple-system"/>
            </a:endParaRPr>
          </a:p>
          <a:p>
            <a:r>
              <a:rPr lang="en-US" sz="1900" dirty="0">
                <a:solidFill>
                  <a:srgbClr val="565656"/>
                </a:solidFill>
                <a:latin typeface="-apple-system"/>
              </a:rPr>
              <a:t>One of the main strengths of the framework is its ease of </a:t>
            </a:r>
            <a:r>
              <a:rPr lang="en-US" sz="1900" dirty="0" smtClean="0">
                <a:solidFill>
                  <a:srgbClr val="565656"/>
                </a:solidFill>
                <a:latin typeface="-apple-system"/>
              </a:rPr>
              <a:t>use</a:t>
            </a:r>
            <a:r>
              <a:rPr lang="tr-TR" sz="1900" dirty="0" smtClean="0">
                <a:solidFill>
                  <a:srgbClr val="565656"/>
                </a:solidFill>
                <a:latin typeface="-apple-system"/>
              </a:rPr>
              <a:t>.</a:t>
            </a:r>
          </a:p>
          <a:p>
            <a:r>
              <a:rPr lang="en-US" sz="1900" dirty="0">
                <a:solidFill>
                  <a:srgbClr val="565656"/>
                </a:solidFill>
                <a:latin typeface="-apple-system"/>
              </a:rPr>
              <a:t>To get started with </a:t>
            </a:r>
            <a:r>
              <a:rPr lang="en-US" sz="1900" dirty="0" err="1">
                <a:solidFill>
                  <a:srgbClr val="565656"/>
                </a:solidFill>
                <a:latin typeface="-apple-system"/>
              </a:rPr>
              <a:t>Phaser</a:t>
            </a:r>
            <a:r>
              <a:rPr lang="en-US" sz="1900" dirty="0">
                <a:solidFill>
                  <a:srgbClr val="565656"/>
                </a:solidFill>
                <a:latin typeface="-apple-system"/>
              </a:rPr>
              <a:t>, all you need to know is basic HTML and JavaScript. </a:t>
            </a:r>
            <a:endParaRPr lang="tr-TR" sz="1900" dirty="0" smtClean="0">
              <a:solidFill>
                <a:srgbClr val="565656"/>
              </a:solidFill>
              <a:latin typeface="-apple-system"/>
            </a:endParaRPr>
          </a:p>
          <a:p>
            <a:r>
              <a:rPr lang="en-US" sz="1900" dirty="0" smtClean="0">
                <a:solidFill>
                  <a:srgbClr val="565656"/>
                </a:solidFill>
                <a:latin typeface="-apple-system"/>
              </a:rPr>
              <a:t>In </a:t>
            </a:r>
            <a:r>
              <a:rPr lang="en-US" sz="1900" dirty="0">
                <a:solidFill>
                  <a:srgbClr val="565656"/>
                </a:solidFill>
                <a:latin typeface="-apple-system"/>
              </a:rPr>
              <a:t>order to render visually beautiful games, </a:t>
            </a:r>
            <a:r>
              <a:rPr lang="en-US" sz="1900" dirty="0" err="1">
                <a:solidFill>
                  <a:srgbClr val="565656"/>
                </a:solidFill>
                <a:latin typeface="-apple-system"/>
              </a:rPr>
              <a:t>Phaser</a:t>
            </a:r>
            <a:r>
              <a:rPr lang="en-US" sz="1900" dirty="0">
                <a:solidFill>
                  <a:srgbClr val="565656"/>
                </a:solidFill>
                <a:latin typeface="-apple-system"/>
              </a:rPr>
              <a:t> relies on two technologies, Canvas and </a:t>
            </a:r>
            <a:r>
              <a:rPr lang="en-US" sz="1900" dirty="0" err="1">
                <a:solidFill>
                  <a:srgbClr val="565656"/>
                </a:solidFill>
                <a:latin typeface="-apple-system"/>
              </a:rPr>
              <a:t>WebGL</a:t>
            </a:r>
            <a:r>
              <a:rPr lang="en-US" sz="1900" dirty="0">
                <a:solidFill>
                  <a:srgbClr val="565656"/>
                </a:solidFill>
                <a:latin typeface="-apple-system"/>
              </a:rPr>
              <a:t>. </a:t>
            </a:r>
            <a:endParaRPr lang="tr-TR" sz="1900" dirty="0" smtClean="0">
              <a:solidFill>
                <a:srgbClr val="565656"/>
              </a:solidFill>
              <a:latin typeface="-apple-system"/>
            </a:endParaRPr>
          </a:p>
          <a:p>
            <a:r>
              <a:rPr lang="en-US" sz="1900" dirty="0" smtClean="0">
                <a:solidFill>
                  <a:srgbClr val="565656"/>
                </a:solidFill>
                <a:latin typeface="-apple-system"/>
              </a:rPr>
              <a:t>Canvas </a:t>
            </a:r>
            <a:r>
              <a:rPr lang="en-US" sz="1900" dirty="0">
                <a:solidFill>
                  <a:srgbClr val="565656"/>
                </a:solidFill>
                <a:latin typeface="-apple-system"/>
              </a:rPr>
              <a:t>is an HTML element supported by all modern browsers that allows for the creation of in-browser graphics, drawn from instructions often given in JavaScript. </a:t>
            </a:r>
            <a:endParaRPr lang="tr-TR" sz="1900" dirty="0" smtClean="0">
              <a:solidFill>
                <a:srgbClr val="565656"/>
              </a:solidFill>
              <a:latin typeface="-apple-system"/>
            </a:endParaRPr>
          </a:p>
          <a:p>
            <a:r>
              <a:rPr lang="en-US" sz="1900" dirty="0" err="1">
                <a:solidFill>
                  <a:srgbClr val="565656"/>
                </a:solidFill>
                <a:latin typeface="-apple-system"/>
              </a:rPr>
              <a:t>WebGL</a:t>
            </a:r>
            <a:r>
              <a:rPr lang="en-US" sz="1900" dirty="0">
                <a:solidFill>
                  <a:srgbClr val="565656"/>
                </a:solidFill>
                <a:latin typeface="-apple-system"/>
              </a:rPr>
              <a:t> (Web Graphics Library) is a JavaScript API for rendering high-performance interactive 3D and 2D graphics within any compatible web browser without the use of plug-ins.</a:t>
            </a:r>
            <a:endParaRPr lang="tr-TR" sz="1900" dirty="0" smtClean="0">
              <a:solidFill>
                <a:srgbClr val="565656"/>
              </a:solidFill>
              <a:latin typeface="-apple-system"/>
            </a:endParaRPr>
          </a:p>
          <a:p>
            <a:r>
              <a:rPr lang="en-US" sz="1900" dirty="0" smtClean="0">
                <a:solidFill>
                  <a:srgbClr val="565656"/>
                </a:solidFill>
                <a:latin typeface="-apple-system"/>
              </a:rPr>
              <a:t>By </a:t>
            </a:r>
            <a:r>
              <a:rPr lang="en-US" sz="1900" dirty="0">
                <a:solidFill>
                  <a:srgbClr val="565656"/>
                </a:solidFill>
                <a:latin typeface="-apple-system"/>
              </a:rPr>
              <a:t>pairing Canvas with </a:t>
            </a:r>
            <a:r>
              <a:rPr lang="en-US" sz="1900" dirty="0" err="1">
                <a:solidFill>
                  <a:srgbClr val="565656"/>
                </a:solidFill>
                <a:latin typeface="-apple-system"/>
              </a:rPr>
              <a:t>WebGL</a:t>
            </a:r>
            <a:r>
              <a:rPr lang="en-US" sz="1900" dirty="0">
                <a:solidFill>
                  <a:srgbClr val="565656"/>
                </a:solidFill>
                <a:latin typeface="-apple-system"/>
              </a:rPr>
              <a:t>, </a:t>
            </a:r>
            <a:r>
              <a:rPr lang="en-US" sz="1900" dirty="0" err="1" smtClean="0">
                <a:solidFill>
                  <a:srgbClr val="565656"/>
                </a:solidFill>
                <a:latin typeface="-apple-system"/>
              </a:rPr>
              <a:t>Phaser</a:t>
            </a:r>
            <a:r>
              <a:rPr lang="en-US" sz="1900" dirty="0" smtClean="0">
                <a:solidFill>
                  <a:srgbClr val="565656"/>
                </a:solidFill>
                <a:latin typeface="-apple-system"/>
              </a:rPr>
              <a:t> </a:t>
            </a:r>
            <a:r>
              <a:rPr lang="en-US" sz="1900" dirty="0">
                <a:solidFill>
                  <a:srgbClr val="565656"/>
                </a:solidFill>
                <a:latin typeface="-apple-system"/>
              </a:rPr>
              <a:t>can help you create visually pleasing environments for gamers to play in</a:t>
            </a:r>
            <a:r>
              <a:rPr lang="en-US" sz="1900" dirty="0" smtClean="0">
                <a:solidFill>
                  <a:srgbClr val="565656"/>
                </a:solidFill>
                <a:latin typeface="-apple-system"/>
              </a:rPr>
              <a:t>.</a:t>
            </a:r>
            <a:endParaRPr lang="tr-TR" sz="1900" dirty="0" smtClean="0">
              <a:solidFill>
                <a:srgbClr val="565656"/>
              </a:solidFill>
              <a:latin typeface="-apple-system"/>
            </a:endParaRPr>
          </a:p>
        </p:txBody>
      </p:sp>
      <p:pic>
        <p:nvPicPr>
          <p:cNvPr id="11266" name="Picture 2" descr="Pha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797595"/>
            <a:ext cx="1880023" cy="16105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6001" y="2548226"/>
            <a:ext cx="2697563" cy="1319308"/>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Android</a:t>
            </a:r>
            <a:endParaRPr lang="en-US" b="1"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spTree>
    <p:extLst>
      <p:ext uri="{BB962C8B-B14F-4D97-AF65-F5344CB8AC3E}">
        <p14:creationId xmlns:p14="http://schemas.microsoft.com/office/powerpoint/2010/main" val="3956975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171" y="828488"/>
            <a:ext cx="9126829" cy="5971555"/>
          </a:xfrm>
        </p:spPr>
        <p:txBody>
          <a:bodyPr>
            <a:noAutofit/>
          </a:bodyPr>
          <a:lstStyle/>
          <a:p>
            <a:r>
              <a:rPr lang="en-US" sz="1800" dirty="0">
                <a:solidFill>
                  <a:srgbClr val="565656"/>
                </a:solidFill>
                <a:latin typeface="-apple-system"/>
              </a:rPr>
              <a:t>Defold is a completely free to use, cross-platform game engine for development of console, desktop, mobile and web games. </a:t>
            </a:r>
          </a:p>
          <a:p>
            <a:r>
              <a:rPr lang="en-US" sz="1800" dirty="0" smtClean="0">
                <a:solidFill>
                  <a:srgbClr val="565656"/>
                </a:solidFill>
                <a:latin typeface="-apple-system"/>
              </a:rPr>
              <a:t>Defold </a:t>
            </a:r>
            <a:r>
              <a:rPr lang="en-US" sz="1800" dirty="0">
                <a:solidFill>
                  <a:srgbClr val="565656"/>
                </a:solidFill>
                <a:latin typeface="-apple-system"/>
              </a:rPr>
              <a:t>comes fully featured out of the box. There's nothing to set up or configure, not even when bundling. Simply </a:t>
            </a:r>
            <a:r>
              <a:rPr lang="tr-TR" sz="1800" dirty="0" smtClean="0">
                <a:solidFill>
                  <a:srgbClr val="565656"/>
                </a:solidFill>
                <a:latin typeface="-apple-system"/>
              </a:rPr>
              <a:t>you can </a:t>
            </a:r>
            <a:r>
              <a:rPr lang="en-US" sz="1800" dirty="0" smtClean="0">
                <a:solidFill>
                  <a:srgbClr val="565656"/>
                </a:solidFill>
                <a:latin typeface="-apple-system"/>
              </a:rPr>
              <a:t>download </a:t>
            </a:r>
            <a:r>
              <a:rPr lang="en-US" sz="1800" dirty="0">
                <a:solidFill>
                  <a:srgbClr val="565656"/>
                </a:solidFill>
                <a:latin typeface="-apple-system"/>
              </a:rPr>
              <a:t>the editor and </a:t>
            </a:r>
            <a:r>
              <a:rPr lang="tr-TR" sz="1800" dirty="0" smtClean="0">
                <a:solidFill>
                  <a:srgbClr val="565656"/>
                </a:solidFill>
                <a:latin typeface="-apple-system"/>
              </a:rPr>
              <a:t>start.</a:t>
            </a:r>
          </a:p>
          <a:p>
            <a:r>
              <a:rPr lang="tr-TR" sz="1800" dirty="0" smtClean="0">
                <a:solidFill>
                  <a:srgbClr val="565656"/>
                </a:solidFill>
                <a:latin typeface="-apple-system"/>
              </a:rPr>
              <a:t>You can b</a:t>
            </a:r>
            <a:r>
              <a:rPr lang="en-US" sz="1800" dirty="0" err="1" smtClean="0">
                <a:solidFill>
                  <a:srgbClr val="565656"/>
                </a:solidFill>
                <a:latin typeface="-apple-system"/>
              </a:rPr>
              <a:t>uild</a:t>
            </a:r>
            <a:r>
              <a:rPr lang="en-US" sz="1800" dirty="0" smtClean="0">
                <a:solidFill>
                  <a:srgbClr val="565656"/>
                </a:solidFill>
                <a:latin typeface="-apple-system"/>
              </a:rPr>
              <a:t> </a:t>
            </a:r>
            <a:r>
              <a:rPr lang="en-US" sz="1800" dirty="0">
                <a:solidFill>
                  <a:srgbClr val="565656"/>
                </a:solidFill>
                <a:latin typeface="-apple-system"/>
              </a:rPr>
              <a:t>levels, player characters, bosses, screens and user interface components all from within the editor.</a:t>
            </a:r>
            <a:endParaRPr lang="tr-TR" sz="1800" dirty="0" smtClean="0">
              <a:solidFill>
                <a:srgbClr val="565656"/>
              </a:solidFill>
              <a:latin typeface="-apple-system"/>
            </a:endParaRPr>
          </a:p>
          <a:p>
            <a:r>
              <a:rPr lang="en-US" sz="1800" dirty="0">
                <a:solidFill>
                  <a:srgbClr val="565656"/>
                </a:solidFill>
                <a:latin typeface="-apple-system"/>
              </a:rPr>
              <a:t>Defold has a powerful animation system for visual components and scripts</a:t>
            </a:r>
            <a:r>
              <a:rPr lang="en-US" sz="1800" dirty="0" smtClean="0">
                <a:solidFill>
                  <a:srgbClr val="565656"/>
                </a:solidFill>
                <a:latin typeface="-apple-system"/>
              </a:rPr>
              <a:t>.</a:t>
            </a:r>
            <a:endParaRPr lang="tr-TR" sz="1800" dirty="0" smtClean="0">
              <a:solidFill>
                <a:srgbClr val="565656"/>
              </a:solidFill>
              <a:latin typeface="-apple-system"/>
            </a:endParaRPr>
          </a:p>
          <a:p>
            <a:r>
              <a:rPr lang="tr-TR" sz="1800" dirty="0" smtClean="0">
                <a:solidFill>
                  <a:srgbClr val="565656"/>
                </a:solidFill>
                <a:latin typeface="-apple-system"/>
              </a:rPr>
              <a:t>You can</a:t>
            </a:r>
            <a:r>
              <a:rPr lang="en-US" sz="1800" dirty="0" smtClean="0">
                <a:solidFill>
                  <a:srgbClr val="565656"/>
                </a:solidFill>
                <a:latin typeface="-apple-system"/>
              </a:rPr>
              <a:t> </a:t>
            </a:r>
            <a:r>
              <a:rPr lang="tr-TR" sz="1800" dirty="0" smtClean="0">
                <a:solidFill>
                  <a:srgbClr val="565656"/>
                </a:solidFill>
                <a:latin typeface="-apple-system"/>
              </a:rPr>
              <a:t>w</a:t>
            </a:r>
            <a:r>
              <a:rPr lang="en-US" sz="1800" dirty="0" smtClean="0">
                <a:solidFill>
                  <a:srgbClr val="565656"/>
                </a:solidFill>
                <a:latin typeface="-apple-system"/>
              </a:rPr>
              <a:t>rite </a:t>
            </a:r>
            <a:r>
              <a:rPr lang="en-US" sz="1800" dirty="0">
                <a:solidFill>
                  <a:srgbClr val="565656"/>
                </a:solidFill>
                <a:latin typeface="-apple-system"/>
              </a:rPr>
              <a:t>all of your game logic using the </a:t>
            </a:r>
            <a:r>
              <a:rPr lang="en-US" sz="1800" dirty="0" err="1">
                <a:solidFill>
                  <a:srgbClr val="565656"/>
                </a:solidFill>
                <a:latin typeface="-apple-system"/>
              </a:rPr>
              <a:t>Lua</a:t>
            </a:r>
            <a:r>
              <a:rPr lang="en-US" sz="1800" dirty="0">
                <a:solidFill>
                  <a:srgbClr val="565656"/>
                </a:solidFill>
                <a:latin typeface="-apple-system"/>
              </a:rPr>
              <a:t> scripting language. </a:t>
            </a:r>
            <a:r>
              <a:rPr lang="tr-TR" sz="1800" i="1" dirty="0" smtClean="0">
                <a:solidFill>
                  <a:srgbClr val="0C0D76"/>
                </a:solidFill>
                <a:latin typeface="-apple-system"/>
              </a:rPr>
              <a:t>(</a:t>
            </a:r>
            <a:r>
              <a:rPr lang="en-US" sz="1800" i="1" dirty="0" err="1" smtClean="0">
                <a:solidFill>
                  <a:srgbClr val="0C0D76"/>
                </a:solidFill>
                <a:latin typeface="-apple-system"/>
              </a:rPr>
              <a:t>Lua</a:t>
            </a:r>
            <a:r>
              <a:rPr lang="en-US" sz="1800" i="1" dirty="0" smtClean="0">
                <a:solidFill>
                  <a:srgbClr val="0C0D76"/>
                </a:solidFill>
                <a:latin typeface="-apple-system"/>
              </a:rPr>
              <a:t> </a:t>
            </a:r>
            <a:r>
              <a:rPr lang="en-US" sz="1800" i="1" dirty="0">
                <a:solidFill>
                  <a:srgbClr val="0C0D76"/>
                </a:solidFill>
                <a:latin typeface="-apple-system"/>
              </a:rPr>
              <a:t>is a commonly used scripting language for games with an easy to learn syntax and great performance</a:t>
            </a:r>
            <a:r>
              <a:rPr lang="en-US" sz="1800" i="1" dirty="0" smtClean="0">
                <a:solidFill>
                  <a:srgbClr val="0C0D76"/>
                </a:solidFill>
                <a:latin typeface="-apple-system"/>
              </a:rPr>
              <a:t>.</a:t>
            </a:r>
            <a:r>
              <a:rPr lang="tr-TR" sz="1800" i="1" dirty="0" smtClean="0">
                <a:solidFill>
                  <a:srgbClr val="0C0D76"/>
                </a:solidFill>
                <a:latin typeface="-apple-system"/>
              </a:rPr>
              <a:t>)</a:t>
            </a:r>
          </a:p>
          <a:p>
            <a:r>
              <a:rPr lang="en-US" sz="1800" dirty="0">
                <a:solidFill>
                  <a:srgbClr val="565656"/>
                </a:solidFill>
                <a:latin typeface="-apple-system"/>
              </a:rPr>
              <a:t>With Defold you create your game once and export to all supported platforms without making any changes. </a:t>
            </a:r>
            <a:endParaRPr lang="tr-TR" sz="1800" dirty="0" smtClean="0">
              <a:solidFill>
                <a:srgbClr val="565656"/>
              </a:solidFill>
              <a:latin typeface="-apple-system"/>
            </a:endParaRPr>
          </a:p>
          <a:p>
            <a:r>
              <a:rPr lang="en-US" sz="1800" dirty="0">
                <a:solidFill>
                  <a:srgbClr val="565656"/>
                </a:solidFill>
                <a:latin typeface="-apple-system"/>
              </a:rPr>
              <a:t>The Defold SDK allows you to write extensions to the engine in C, C++, </a:t>
            </a:r>
            <a:r>
              <a:rPr lang="en-US" sz="1800" dirty="0" err="1">
                <a:solidFill>
                  <a:srgbClr val="565656"/>
                </a:solidFill>
                <a:latin typeface="-apple-system"/>
              </a:rPr>
              <a:t>ObjectiveC</a:t>
            </a:r>
            <a:r>
              <a:rPr lang="en-US" sz="1800" dirty="0">
                <a:solidFill>
                  <a:srgbClr val="565656"/>
                </a:solidFill>
                <a:latin typeface="-apple-system"/>
              </a:rPr>
              <a:t>, Java and JavaScript.</a:t>
            </a:r>
            <a:endParaRPr lang="tr-TR" sz="1800" dirty="0" smtClean="0">
              <a:solidFill>
                <a:srgbClr val="565656"/>
              </a:solidFill>
              <a:latin typeface="-apple-system"/>
            </a:endParaRPr>
          </a:p>
          <a:p>
            <a:r>
              <a:rPr lang="tr-TR" sz="1800" dirty="0" smtClean="0">
                <a:solidFill>
                  <a:srgbClr val="565656"/>
                </a:solidFill>
                <a:latin typeface="-apple-system"/>
              </a:rPr>
              <a:t>You can s</a:t>
            </a:r>
            <a:r>
              <a:rPr lang="en-US" sz="1800" dirty="0" err="1" smtClean="0">
                <a:solidFill>
                  <a:srgbClr val="565656"/>
                </a:solidFill>
                <a:latin typeface="-apple-system"/>
              </a:rPr>
              <a:t>etup</a:t>
            </a:r>
            <a:r>
              <a:rPr lang="en-US" sz="1800" dirty="0" smtClean="0">
                <a:solidFill>
                  <a:srgbClr val="565656"/>
                </a:solidFill>
                <a:latin typeface="-apple-system"/>
              </a:rPr>
              <a:t> </a:t>
            </a:r>
            <a:r>
              <a:rPr lang="en-US" sz="1800" dirty="0">
                <a:solidFill>
                  <a:srgbClr val="565656"/>
                </a:solidFill>
                <a:latin typeface="-apple-system"/>
              </a:rPr>
              <a:t>your own local build environment.</a:t>
            </a:r>
          </a:p>
          <a:p>
            <a:r>
              <a:rPr lang="en-US" sz="1800" dirty="0" smtClean="0">
                <a:solidFill>
                  <a:srgbClr val="565656"/>
                </a:solidFill>
                <a:latin typeface="-apple-system"/>
              </a:rPr>
              <a:t>The </a:t>
            </a:r>
            <a:r>
              <a:rPr lang="en-US" sz="1800" dirty="0">
                <a:solidFill>
                  <a:srgbClr val="565656"/>
                </a:solidFill>
                <a:latin typeface="-apple-system"/>
              </a:rPr>
              <a:t>engine is focused on 2D but also enables to develop 3D designs</a:t>
            </a:r>
            <a:r>
              <a:rPr lang="en-US" sz="1800" dirty="0" smtClean="0">
                <a:solidFill>
                  <a:srgbClr val="565656"/>
                </a:solidFill>
                <a:latin typeface="-apple-system"/>
              </a:rPr>
              <a:t>.</a:t>
            </a:r>
            <a:endParaRPr lang="tr-TR" sz="1800" dirty="0" smtClean="0">
              <a:solidFill>
                <a:srgbClr val="565656"/>
              </a:solidFill>
              <a:latin typeface="-apple-system"/>
            </a:endParaRPr>
          </a:p>
          <a:p>
            <a:r>
              <a:rPr lang="en-US" sz="1800" dirty="0" smtClean="0">
                <a:solidFill>
                  <a:srgbClr val="565656"/>
                </a:solidFill>
                <a:latin typeface="-apple-system"/>
              </a:rPr>
              <a:t>Easy </a:t>
            </a:r>
            <a:r>
              <a:rPr lang="en-US" sz="1800" dirty="0">
                <a:solidFill>
                  <a:srgbClr val="565656"/>
                </a:solidFill>
                <a:latin typeface="-apple-system"/>
              </a:rPr>
              <a:t>integration with external tools such as Atom, Spine and </a:t>
            </a:r>
            <a:r>
              <a:rPr lang="en-US" sz="1800" dirty="0" smtClean="0">
                <a:solidFill>
                  <a:srgbClr val="565656"/>
                </a:solidFill>
                <a:latin typeface="-apple-system"/>
              </a:rPr>
              <a:t>Tiled</a:t>
            </a:r>
            <a:r>
              <a:rPr lang="tr-TR" sz="1800" dirty="0" smtClean="0">
                <a:solidFill>
                  <a:srgbClr val="565656"/>
                </a:solidFill>
                <a:latin typeface="-apple-system"/>
              </a:rPr>
              <a:t>.</a:t>
            </a:r>
            <a:endParaRPr lang="en-US" sz="1800" dirty="0">
              <a:solidFill>
                <a:srgbClr val="565656"/>
              </a:solidFill>
              <a:latin typeface="-apple-system"/>
            </a:endParaRPr>
          </a:p>
        </p:txBody>
      </p:sp>
      <p:sp>
        <p:nvSpPr>
          <p:cNvPr id="4" name="Rectangle 3"/>
          <p:cNvSpPr/>
          <p:nvPr/>
        </p:nvSpPr>
        <p:spPr>
          <a:xfrm>
            <a:off x="151606" y="1725772"/>
            <a:ext cx="2810535" cy="3953813"/>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Android</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err="1">
                <a:solidFill>
                  <a:schemeClr val="bg1"/>
                </a:solidFill>
                <a:effectLst>
                  <a:outerShdw blurRad="38100" dist="38100" dir="2700000" algn="tl">
                    <a:srgbClr val="000000">
                      <a:alpha val="43137"/>
                    </a:srgbClr>
                  </a:outerShdw>
                </a:effectLst>
                <a:latin typeface="-apple-system"/>
              </a:rPr>
              <a:t>macOS</a:t>
            </a:r>
            <a:endParaRPr lang="en-US" b="1" dirty="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Linux</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Windows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Steam</a:t>
            </a: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HTML5</a:t>
            </a:r>
            <a:endParaRPr lang="tr-TR" b="1" dirty="0" smtClean="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Nintendo Switch</a:t>
            </a:r>
            <a:endParaRPr lang="tr-TR" b="1" dirty="0" smtClean="0">
              <a:solidFill>
                <a:schemeClr val="bg1"/>
              </a:solidFill>
              <a:effectLst>
                <a:outerShdw blurRad="38100" dist="38100" dir="2700000" algn="tl">
                  <a:srgbClr val="000000">
                    <a:alpha val="43137"/>
                  </a:srgbClr>
                </a:outerShdw>
              </a:effectLst>
              <a:latin typeface="-apple-system"/>
            </a:endParaRPr>
          </a:p>
          <a:p>
            <a:pPr marL="742950" lvl="1" indent="-285750">
              <a:spcAft>
                <a:spcPts val="600"/>
              </a:spcAft>
              <a:buFont typeface="Arial" panose="020B0604020202020204" pitchFamily="34" charset="0"/>
              <a:buChar char="•"/>
            </a:pPr>
            <a:r>
              <a:rPr lang="tr-TR" b="1" dirty="0" smtClean="0">
                <a:solidFill>
                  <a:schemeClr val="bg1"/>
                </a:solidFill>
                <a:effectLst>
                  <a:outerShdw blurRad="38100" dist="38100" dir="2700000" algn="tl">
                    <a:srgbClr val="000000">
                      <a:alpha val="43137"/>
                    </a:srgbClr>
                  </a:outerShdw>
                </a:effectLst>
                <a:latin typeface="-apple-system"/>
              </a:rPr>
              <a:t>Facebook</a:t>
            </a:r>
            <a:endParaRPr lang="en-US" b="1"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pic>
        <p:nvPicPr>
          <p:cNvPr id="1026" name="Picture 2" descr="Defol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04" y="523405"/>
            <a:ext cx="15240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262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178" y="1531289"/>
            <a:ext cx="8603671" cy="4650570"/>
          </a:xfrm>
        </p:spPr>
        <p:txBody>
          <a:bodyPr>
            <a:noAutofit/>
          </a:bodyPr>
          <a:lstStyle/>
          <a:p>
            <a:r>
              <a:rPr lang="en-US" sz="2000" dirty="0">
                <a:solidFill>
                  <a:srgbClr val="565656"/>
                </a:solidFill>
                <a:latin typeface="-apple-system"/>
              </a:rPr>
              <a:t>Starling is a cross-platform game engine. </a:t>
            </a:r>
            <a:endParaRPr lang="tr-TR" sz="2000" dirty="0" smtClean="0">
              <a:solidFill>
                <a:srgbClr val="565656"/>
              </a:solidFill>
              <a:latin typeface="-apple-system"/>
            </a:endParaRPr>
          </a:p>
          <a:p>
            <a:r>
              <a:rPr lang="tr-TR" sz="2000" dirty="0" smtClean="0">
                <a:solidFill>
                  <a:srgbClr val="565656"/>
                </a:solidFill>
                <a:latin typeface="-apple-system"/>
              </a:rPr>
              <a:t>It</a:t>
            </a:r>
            <a:r>
              <a:rPr lang="en-US" sz="2000" dirty="0" smtClean="0">
                <a:solidFill>
                  <a:srgbClr val="565656"/>
                </a:solidFill>
                <a:latin typeface="-apple-system"/>
              </a:rPr>
              <a:t> </a:t>
            </a:r>
            <a:r>
              <a:rPr lang="en-US" sz="2000" dirty="0">
                <a:solidFill>
                  <a:srgbClr val="565656"/>
                </a:solidFill>
                <a:latin typeface="-apple-system"/>
              </a:rPr>
              <a:t>is an open source game framework used to create 2D games that run both on mobile and desktop platforms. </a:t>
            </a:r>
            <a:endParaRPr lang="tr-TR" sz="2000" dirty="0" smtClean="0">
              <a:solidFill>
                <a:srgbClr val="565656"/>
              </a:solidFill>
              <a:latin typeface="-apple-system"/>
            </a:endParaRPr>
          </a:p>
          <a:p>
            <a:r>
              <a:rPr lang="tr-TR" sz="2000" dirty="0" smtClean="0">
                <a:solidFill>
                  <a:srgbClr val="565656"/>
                </a:solidFill>
                <a:latin typeface="-apple-system"/>
              </a:rPr>
              <a:t>You can </a:t>
            </a:r>
            <a:r>
              <a:rPr lang="en-US" sz="2000" dirty="0" smtClean="0">
                <a:solidFill>
                  <a:srgbClr val="565656"/>
                </a:solidFill>
                <a:latin typeface="-apple-system"/>
              </a:rPr>
              <a:t>debug </a:t>
            </a:r>
            <a:r>
              <a:rPr lang="en-US" sz="2000" dirty="0">
                <a:solidFill>
                  <a:srgbClr val="565656"/>
                </a:solidFill>
                <a:latin typeface="-apple-system"/>
              </a:rPr>
              <a:t>your game comfortably in the browser, then deploy it on your mobile phone</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a:solidFill>
                  <a:srgbClr val="565656"/>
                </a:solidFill>
                <a:latin typeface="-apple-system"/>
              </a:rPr>
              <a:t>Starling is a pure ActionScript 3 library that mimics the conventional Flash display list architecture. </a:t>
            </a:r>
            <a:endParaRPr lang="tr-TR" sz="2000" dirty="0" smtClean="0">
              <a:solidFill>
                <a:srgbClr val="565656"/>
              </a:solidFill>
              <a:latin typeface="-apple-system"/>
            </a:endParaRPr>
          </a:p>
          <a:p>
            <a:r>
              <a:rPr lang="en-US" sz="2000" dirty="0" smtClean="0">
                <a:solidFill>
                  <a:srgbClr val="565656"/>
                </a:solidFill>
                <a:latin typeface="-apple-system"/>
              </a:rPr>
              <a:t>In </a:t>
            </a:r>
            <a:r>
              <a:rPr lang="en-US" sz="2000" dirty="0">
                <a:solidFill>
                  <a:srgbClr val="565656"/>
                </a:solidFill>
                <a:latin typeface="-apple-system"/>
              </a:rPr>
              <a:t>contrast to conventional display objects, however, all content is rendered directly by the GPU</a:t>
            </a:r>
            <a:endParaRPr lang="tr-TR" sz="2000" dirty="0" smtClean="0">
              <a:solidFill>
                <a:srgbClr val="565656"/>
              </a:solidFill>
              <a:latin typeface="-apple-system"/>
            </a:endParaRPr>
          </a:p>
          <a:p>
            <a:r>
              <a:rPr lang="en-US" sz="2000" dirty="0" smtClean="0">
                <a:solidFill>
                  <a:srgbClr val="565656"/>
                </a:solidFill>
                <a:latin typeface="-apple-system"/>
              </a:rPr>
              <a:t>If </a:t>
            </a:r>
            <a:r>
              <a:rPr lang="en-US" sz="2000" dirty="0">
                <a:solidFill>
                  <a:srgbClr val="565656"/>
                </a:solidFill>
                <a:latin typeface="-apple-system"/>
              </a:rPr>
              <a:t>you were comfortable working with flash and </a:t>
            </a:r>
            <a:r>
              <a:rPr lang="en-US" sz="2000" dirty="0" err="1">
                <a:solidFill>
                  <a:srgbClr val="565656"/>
                </a:solidFill>
                <a:latin typeface="-apple-system"/>
              </a:rPr>
              <a:t>actionscript</a:t>
            </a:r>
            <a:r>
              <a:rPr lang="en-US" sz="2000" dirty="0">
                <a:solidFill>
                  <a:srgbClr val="565656"/>
                </a:solidFill>
                <a:latin typeface="-apple-system"/>
              </a:rPr>
              <a:t> 3, starling framework is an amazing way to bring your skillset in to the modern era.</a:t>
            </a:r>
            <a:endParaRPr lang="tr-TR" sz="2000" dirty="0" smtClean="0">
              <a:solidFill>
                <a:srgbClr val="565656"/>
              </a:solidFill>
              <a:latin typeface="-apple-system"/>
            </a:endParaRPr>
          </a:p>
          <a:p>
            <a:r>
              <a:rPr lang="en-US" sz="2000" dirty="0">
                <a:solidFill>
                  <a:srgbClr val="565656"/>
                </a:solidFill>
                <a:latin typeface="-apple-system"/>
              </a:rPr>
              <a:t>Its complete documentation makes it easy to understand</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a:solidFill>
                  <a:srgbClr val="565656"/>
                </a:solidFill>
                <a:latin typeface="-apple-system"/>
              </a:rPr>
              <a:t>Adobe supports the development of Starling and plans to integrate it tightly into its tools. </a:t>
            </a:r>
          </a:p>
          <a:p>
            <a:r>
              <a:rPr lang="tr-TR" sz="2000" dirty="0" smtClean="0">
                <a:solidFill>
                  <a:srgbClr val="565656"/>
                </a:solidFill>
                <a:latin typeface="-apple-system"/>
              </a:rPr>
              <a:t>It is totally f</a:t>
            </a:r>
            <a:r>
              <a:rPr lang="en-US" sz="2000" dirty="0" err="1" smtClean="0">
                <a:solidFill>
                  <a:srgbClr val="565656"/>
                </a:solidFill>
                <a:latin typeface="-apple-system"/>
              </a:rPr>
              <a:t>ree</a:t>
            </a:r>
            <a:r>
              <a:rPr lang="tr-TR" sz="2000" dirty="0" smtClean="0">
                <a:solidFill>
                  <a:srgbClr val="565656"/>
                </a:solidFill>
                <a:latin typeface="-apple-system"/>
              </a:rPr>
              <a:t>.</a:t>
            </a:r>
            <a:endParaRPr lang="tr-TR" sz="2000" dirty="0" smtClean="0">
              <a:solidFill>
                <a:srgbClr val="565656"/>
              </a:solidFill>
              <a:latin typeface="-apple-system"/>
            </a:endParaRPr>
          </a:p>
        </p:txBody>
      </p:sp>
      <p:pic>
        <p:nvPicPr>
          <p:cNvPr id="13314" name="Picture 2" descr="starling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56" y="121319"/>
            <a:ext cx="1918371" cy="19183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364" y="2135252"/>
            <a:ext cx="2697563" cy="1396581"/>
          </a:xfrm>
          <a:prstGeom prst="rect">
            <a:avLst/>
          </a:prstGeom>
          <a:ln w="28575">
            <a:solidFill>
              <a:srgbClr val="5959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0" dirty="0" smtClean="0">
                <a:ln w="0"/>
                <a:solidFill>
                  <a:schemeClr val="tx1"/>
                </a:solidFill>
                <a:effectLst>
                  <a:outerShdw blurRad="38100" dist="19050" dir="2700000" algn="tl" rotWithShape="0">
                    <a:schemeClr val="dk1">
                      <a:alpha val="40000"/>
                    </a:schemeClr>
                  </a:outerShdw>
                </a:effectLst>
                <a:latin typeface="-apple-system"/>
              </a:rPr>
              <a:t>Supported platforms:</a:t>
            </a:r>
          </a:p>
          <a:p>
            <a:pPr marL="742950" lvl="1" indent="-285750">
              <a:spcAft>
                <a:spcPts val="600"/>
              </a:spcAft>
              <a:buFont typeface="Arial" panose="020B0604020202020204" pitchFamily="34" charset="0"/>
              <a:buChar char="•"/>
            </a:pPr>
            <a:r>
              <a:rPr lang="en-US" b="1" dirty="0">
                <a:solidFill>
                  <a:schemeClr val="bg1"/>
                </a:solidFill>
                <a:effectLst>
                  <a:outerShdw blurRad="38100" dist="38100" dir="2700000" algn="tl">
                    <a:srgbClr val="000000">
                      <a:alpha val="43137"/>
                    </a:srgbClr>
                  </a:outerShdw>
                </a:effectLst>
                <a:latin typeface="-apple-system"/>
              </a:rPr>
              <a:t>iOS</a:t>
            </a:r>
          </a:p>
          <a:p>
            <a:pPr marL="742950" lvl="1" indent="-285750">
              <a:spcAft>
                <a:spcPts val="600"/>
              </a:spcAft>
              <a:buFont typeface="Arial" panose="020B0604020202020204" pitchFamily="34" charset="0"/>
              <a:buChar char="•"/>
            </a:pPr>
            <a:r>
              <a:rPr lang="en-US" b="1" dirty="0" smtClean="0">
                <a:solidFill>
                  <a:schemeClr val="bg1"/>
                </a:solidFill>
                <a:effectLst>
                  <a:outerShdw blurRad="38100" dist="38100" dir="2700000" algn="tl">
                    <a:srgbClr val="000000">
                      <a:alpha val="43137"/>
                    </a:srgbClr>
                  </a:outerShdw>
                </a:effectLst>
                <a:latin typeface="-apple-system"/>
              </a:rPr>
              <a:t>Android</a:t>
            </a:r>
            <a:endParaRPr lang="en-US" b="1" dirty="0">
              <a:solidFill>
                <a:schemeClr val="bg1"/>
              </a:solidFill>
              <a:effectLst>
                <a:outerShdw blurRad="38100" dist="38100" dir="2700000" algn="tl">
                  <a:srgbClr val="000000">
                    <a:alpha val="43137"/>
                  </a:srgbClr>
                </a:outerShdw>
              </a:effectLst>
              <a:latin typeface="-apple-system"/>
            </a:endParaRPr>
          </a:p>
        </p:txBody>
      </p:sp>
      <p:sp>
        <p:nvSpPr>
          <p:cNvPr id="5" name="Title 1"/>
          <p:cNvSpPr>
            <a:spLocks noGrp="1"/>
          </p:cNvSpPr>
          <p:nvPr>
            <p:ph type="title"/>
          </p:nvPr>
        </p:nvSpPr>
        <p:spPr>
          <a:xfrm>
            <a:off x="1326524" y="1"/>
            <a:ext cx="10865476" cy="824247"/>
          </a:xfrm>
        </p:spPr>
        <p:txBody>
          <a:bodyPr>
            <a:normAutofit/>
          </a:bodyPr>
          <a:lstStyle/>
          <a:p>
            <a:r>
              <a:rPr lang="tr-TR" sz="3600" dirty="0">
                <a:effectLst>
                  <a:outerShdw blurRad="38100" dist="38100" dir="2700000" algn="tl">
                    <a:srgbClr val="000000">
                      <a:alpha val="43137"/>
                    </a:srgbClr>
                  </a:outerShdw>
                </a:effectLst>
              </a:rPr>
              <a:t>Some Popular Mobile Game Development Engines</a:t>
            </a:r>
          </a:p>
        </p:txBody>
      </p:sp>
      <p:pic>
        <p:nvPicPr>
          <p:cNvPr id="2" name="Picture 1"/>
          <p:cNvPicPr>
            <a:picLocks noChangeAspect="1"/>
          </p:cNvPicPr>
          <p:nvPr/>
        </p:nvPicPr>
        <p:blipFill>
          <a:blip r:embed="rId3"/>
          <a:stretch>
            <a:fillRect/>
          </a:stretch>
        </p:blipFill>
        <p:spPr>
          <a:xfrm>
            <a:off x="919070" y="4095481"/>
            <a:ext cx="1955857" cy="1303905"/>
          </a:xfrm>
          <a:prstGeom prst="rect">
            <a:avLst/>
          </a:prstGeom>
        </p:spPr>
      </p:pic>
    </p:spTree>
    <p:extLst>
      <p:ext uri="{BB962C8B-B14F-4D97-AF65-F5344CB8AC3E}">
        <p14:creationId xmlns:p14="http://schemas.microsoft.com/office/powerpoint/2010/main" val="1713389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75765"/>
          </a:xfrm>
        </p:spPr>
        <p:txBody>
          <a:bodyPr/>
          <a:lstStyle/>
          <a:p>
            <a:r>
              <a:rPr lang="tr-TR" dirty="0">
                <a:effectLst>
                  <a:outerShdw blurRad="38100" dist="38100" dir="2700000" algn="tl">
                    <a:srgbClr val="000000">
                      <a:alpha val="43137"/>
                    </a:srgbClr>
                  </a:outerShdw>
                </a:effectLst>
              </a:rPr>
              <a:t>Why Mobile Game Development</a:t>
            </a:r>
            <a:r>
              <a:rPr lang="tr-TR"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9" name="Content Placeholder 2"/>
          <p:cNvSpPr txBox="1">
            <a:spLocks/>
          </p:cNvSpPr>
          <p:nvPr/>
        </p:nvSpPr>
        <p:spPr>
          <a:xfrm>
            <a:off x="1609308" y="1237129"/>
            <a:ext cx="9134061" cy="533848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tr-TR" sz="2000" dirty="0" smtClean="0">
                <a:solidFill>
                  <a:srgbClr val="565656"/>
                </a:solidFill>
                <a:latin typeface="-apple-system"/>
              </a:rPr>
              <a:t>As a result of technological developments in last 30 years, mobile phones become the integral part of our lifes.</a:t>
            </a:r>
          </a:p>
          <a:p>
            <a:r>
              <a:rPr lang="tr-TR" sz="2000" dirty="0" smtClean="0">
                <a:solidFill>
                  <a:srgbClr val="565656"/>
                </a:solidFill>
                <a:latin typeface="-apple-system"/>
              </a:rPr>
              <a:t>Mobile phones started to being used not only for communication, but also for different puposes such as socializing, entertainment, education, business, health care and etc. </a:t>
            </a:r>
            <a:r>
              <a:rPr lang="tr-TR" sz="2000" dirty="0">
                <a:solidFill>
                  <a:srgbClr val="565656"/>
                </a:solidFill>
                <a:latin typeface="-apple-system"/>
              </a:rPr>
              <a:t>t</a:t>
            </a:r>
            <a:r>
              <a:rPr lang="tr-TR" sz="2000" dirty="0" smtClean="0">
                <a:solidFill>
                  <a:srgbClr val="565656"/>
                </a:solidFill>
                <a:latin typeface="-apple-system"/>
              </a:rPr>
              <a:t>hrough the millions of applicaitons available for mobiles.</a:t>
            </a:r>
          </a:p>
          <a:p>
            <a:r>
              <a:rPr lang="en-US" sz="2000" dirty="0" smtClean="0">
                <a:solidFill>
                  <a:srgbClr val="565656"/>
                </a:solidFill>
                <a:latin typeface="-apple-system"/>
              </a:rPr>
              <a:t>The </a:t>
            </a:r>
            <a:r>
              <a:rPr lang="en-US" sz="2000" dirty="0">
                <a:solidFill>
                  <a:srgbClr val="565656"/>
                </a:solidFill>
                <a:latin typeface="-apple-system"/>
              </a:rPr>
              <a:t>beginning of </a:t>
            </a:r>
            <a:r>
              <a:rPr lang="en-US" sz="2000" dirty="0" err="1" smtClean="0">
                <a:solidFill>
                  <a:srgbClr val="565656"/>
                </a:solidFill>
                <a:latin typeface="-apple-system"/>
              </a:rPr>
              <a:t>th</a:t>
            </a:r>
            <a:r>
              <a:rPr lang="tr-TR" sz="2000" dirty="0" smtClean="0">
                <a:solidFill>
                  <a:srgbClr val="565656"/>
                </a:solidFill>
                <a:latin typeface="-apple-system"/>
              </a:rPr>
              <a:t>e</a:t>
            </a:r>
            <a:r>
              <a:rPr lang="en-US" sz="2000" dirty="0" smtClean="0">
                <a:solidFill>
                  <a:srgbClr val="565656"/>
                </a:solidFill>
                <a:latin typeface="-apple-system"/>
              </a:rPr>
              <a:t> year</a:t>
            </a:r>
            <a:r>
              <a:rPr lang="tr-TR" sz="2000" dirty="0" smtClean="0">
                <a:solidFill>
                  <a:srgbClr val="565656"/>
                </a:solidFill>
                <a:latin typeface="-apple-system"/>
              </a:rPr>
              <a:t> 2020</a:t>
            </a:r>
            <a:r>
              <a:rPr lang="en-US" sz="2000" dirty="0" smtClean="0">
                <a:solidFill>
                  <a:srgbClr val="565656"/>
                </a:solidFill>
                <a:latin typeface="-apple-system"/>
              </a:rPr>
              <a:t> </a:t>
            </a:r>
            <a:r>
              <a:rPr lang="en-US" sz="2000" dirty="0">
                <a:solidFill>
                  <a:srgbClr val="565656"/>
                </a:solidFill>
                <a:latin typeface="-apple-system"/>
              </a:rPr>
              <a:t>brought the entire world in a dire state with the spread of the Covid-19 pandemic and forced most of the countries to impose lockdown and force citizens to stay indoors for their protection. With all forms of outside activity prohibited what could the people do? </a:t>
            </a:r>
            <a:r>
              <a:rPr lang="tr-TR" sz="2200" b="1" dirty="0" smtClean="0">
                <a:solidFill>
                  <a:srgbClr val="FF0000"/>
                </a:solidFill>
                <a:latin typeface="-apple-system"/>
                <a:sym typeface="Wingdings" panose="05000000000000000000" pitchFamily="2" charset="2"/>
              </a:rPr>
              <a:t>G</a:t>
            </a:r>
            <a:r>
              <a:rPr lang="en-US" sz="2200" b="1" dirty="0" err="1" smtClean="0">
                <a:solidFill>
                  <a:srgbClr val="FF0000"/>
                </a:solidFill>
                <a:latin typeface="-apple-system"/>
              </a:rPr>
              <a:t>aming</a:t>
            </a:r>
            <a:r>
              <a:rPr lang="en-US" sz="2000" dirty="0" smtClean="0">
                <a:solidFill>
                  <a:srgbClr val="565656"/>
                </a:solidFill>
                <a:latin typeface="-apple-system"/>
              </a:rPr>
              <a:t>.</a:t>
            </a:r>
            <a:endParaRPr lang="tr-TR" sz="2000" dirty="0" smtClean="0">
              <a:solidFill>
                <a:srgbClr val="565656"/>
              </a:solidFill>
              <a:latin typeface="-apple-system"/>
            </a:endParaRPr>
          </a:p>
          <a:p>
            <a:r>
              <a:rPr lang="en-US" sz="2000" dirty="0">
                <a:solidFill>
                  <a:srgbClr val="565656"/>
                </a:solidFill>
                <a:latin typeface="-apple-system"/>
              </a:rPr>
              <a:t>A new and popular mode of entertainment and an important application of technology are software games, which have become increasingly accepted by people of all ages. </a:t>
            </a:r>
            <a:endParaRPr lang="tr-TR" sz="2000" dirty="0" smtClean="0">
              <a:solidFill>
                <a:srgbClr val="565656"/>
              </a:solidFill>
              <a:latin typeface="-apple-system"/>
            </a:endParaRPr>
          </a:p>
          <a:p>
            <a:r>
              <a:rPr lang="tr-TR" sz="2000" dirty="0" smtClean="0">
                <a:solidFill>
                  <a:srgbClr val="565656"/>
                </a:solidFill>
                <a:latin typeface="-apple-system"/>
              </a:rPr>
              <a:t>Although </a:t>
            </a:r>
            <a:r>
              <a:rPr lang="en-US" sz="2000" dirty="0" smtClean="0">
                <a:solidFill>
                  <a:srgbClr val="565656"/>
                </a:solidFill>
                <a:latin typeface="-apple-system"/>
              </a:rPr>
              <a:t>many </a:t>
            </a:r>
            <a:r>
              <a:rPr lang="tr-TR" sz="2000" dirty="0" smtClean="0">
                <a:solidFill>
                  <a:srgbClr val="565656"/>
                </a:solidFill>
                <a:latin typeface="-apple-system"/>
              </a:rPr>
              <a:t>people</a:t>
            </a:r>
            <a:r>
              <a:rPr lang="en-US" sz="2000" dirty="0" smtClean="0">
                <a:solidFill>
                  <a:srgbClr val="565656"/>
                </a:solidFill>
                <a:latin typeface="-apple-system"/>
              </a:rPr>
              <a:t> </a:t>
            </a:r>
            <a:r>
              <a:rPr lang="en-US" sz="2000" dirty="0">
                <a:solidFill>
                  <a:srgbClr val="565656"/>
                </a:solidFill>
                <a:latin typeface="-apple-system"/>
              </a:rPr>
              <a:t>see gaming as a new addiction in children and </a:t>
            </a:r>
            <a:r>
              <a:rPr lang="en-US" sz="2000" dirty="0" smtClean="0">
                <a:solidFill>
                  <a:srgbClr val="565656"/>
                </a:solidFill>
                <a:latin typeface="-apple-system"/>
              </a:rPr>
              <a:t>adults</a:t>
            </a:r>
            <a:r>
              <a:rPr lang="tr-TR" sz="2000" dirty="0" smtClean="0">
                <a:solidFill>
                  <a:srgbClr val="565656"/>
                </a:solidFill>
                <a:latin typeface="-apple-system"/>
              </a:rPr>
              <a:t> the </a:t>
            </a:r>
            <a:r>
              <a:rPr lang="en-US" sz="2000" dirty="0" smtClean="0">
                <a:solidFill>
                  <a:srgbClr val="565656"/>
                </a:solidFill>
                <a:latin typeface="-apple-system"/>
              </a:rPr>
              <a:t> </a:t>
            </a:r>
            <a:r>
              <a:rPr lang="en-US" sz="2000" dirty="0">
                <a:solidFill>
                  <a:srgbClr val="565656"/>
                </a:solidFill>
                <a:latin typeface="-apple-system"/>
              </a:rPr>
              <a:t>circumstances </a:t>
            </a:r>
            <a:r>
              <a:rPr lang="tr-TR" sz="2000" dirty="0" smtClean="0">
                <a:solidFill>
                  <a:srgbClr val="565656"/>
                </a:solidFill>
                <a:latin typeface="-apple-system"/>
              </a:rPr>
              <a:t>that we are in now </a:t>
            </a:r>
            <a:r>
              <a:rPr lang="en-US" sz="2000" dirty="0" smtClean="0">
                <a:solidFill>
                  <a:srgbClr val="565656"/>
                </a:solidFill>
                <a:latin typeface="-apple-system"/>
              </a:rPr>
              <a:t>have </a:t>
            </a:r>
            <a:r>
              <a:rPr lang="en-US" sz="2000" dirty="0">
                <a:solidFill>
                  <a:srgbClr val="565656"/>
                </a:solidFill>
                <a:latin typeface="-apple-system"/>
              </a:rPr>
              <a:t>forced even these people to change their perception and look at gaming </a:t>
            </a:r>
            <a:r>
              <a:rPr lang="en-US" sz="2000" dirty="0" smtClean="0">
                <a:solidFill>
                  <a:srgbClr val="565656"/>
                </a:solidFill>
                <a:latin typeface="-apple-system"/>
              </a:rPr>
              <a:t>as</a:t>
            </a:r>
            <a:r>
              <a:rPr lang="tr-TR" sz="2000" dirty="0" smtClean="0">
                <a:solidFill>
                  <a:srgbClr val="565656"/>
                </a:solidFill>
                <a:latin typeface="-apple-system"/>
              </a:rPr>
              <a:t> </a:t>
            </a:r>
            <a:r>
              <a:rPr lang="en-US" sz="2000" dirty="0" err="1" smtClean="0">
                <a:solidFill>
                  <a:srgbClr val="565656"/>
                </a:solidFill>
                <a:latin typeface="-apple-system"/>
              </a:rPr>
              <a:t>benef</a:t>
            </a:r>
            <a:r>
              <a:rPr lang="tr-TR" sz="2000" dirty="0" smtClean="0">
                <a:solidFill>
                  <a:srgbClr val="565656"/>
                </a:solidFill>
                <a:latin typeface="-apple-system"/>
              </a:rPr>
              <a:t>icial</a:t>
            </a:r>
            <a:r>
              <a:rPr lang="en-US" sz="2000" dirty="0" smtClean="0">
                <a:solidFill>
                  <a:srgbClr val="565656"/>
                </a:solidFill>
                <a:latin typeface="-apple-system"/>
              </a:rPr>
              <a:t>. </a:t>
            </a:r>
            <a:endParaRPr lang="en-US" sz="2000" dirty="0">
              <a:solidFill>
                <a:srgbClr val="565656"/>
              </a:solidFill>
              <a:latin typeface="-apple-system"/>
            </a:endParaRPr>
          </a:p>
          <a:p>
            <a:endParaRPr lang="en-US" sz="2000" dirty="0">
              <a:solidFill>
                <a:srgbClr val="565656"/>
              </a:solidFill>
              <a:latin typeface="-apple-system"/>
            </a:endParaRPr>
          </a:p>
        </p:txBody>
      </p:sp>
    </p:spTree>
    <p:extLst>
      <p:ext uri="{BB962C8B-B14F-4D97-AF65-F5344CB8AC3E}">
        <p14:creationId xmlns:p14="http://schemas.microsoft.com/office/powerpoint/2010/main" val="2478091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64440" y="5457184"/>
            <a:ext cx="4108228" cy="828261"/>
          </a:xfrm>
        </p:spPr>
        <p:txBody>
          <a:bodyPr>
            <a:noAutofit/>
          </a:bodyPr>
          <a:lstStyle/>
          <a:p>
            <a:r>
              <a:rPr lang="tr-TR" sz="4000" b="1" dirty="0" smtClean="0">
                <a:effectLst>
                  <a:outerShdw blurRad="38100" dist="38100" dir="2700000" algn="tl">
                    <a:srgbClr val="000000">
                      <a:alpha val="43137"/>
                    </a:srgbClr>
                  </a:outerShdw>
                </a:effectLst>
              </a:rPr>
              <a:t>Any Questions ?</a:t>
            </a:r>
            <a:endParaRPr lang="en-US" sz="4000" b="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414" r="19828"/>
          <a:stretch/>
        </p:blipFill>
        <p:spPr>
          <a:xfrm>
            <a:off x="4484579" y="1231457"/>
            <a:ext cx="5633336" cy="4534820"/>
          </a:xfrm>
          <a:prstGeom prst="rect">
            <a:avLst/>
          </a:prstGeom>
          <a:effectLst>
            <a:softEdge rad="469900"/>
          </a:effectLst>
        </p:spPr>
      </p:pic>
      <p:sp>
        <p:nvSpPr>
          <p:cNvPr id="2" name="Title 1"/>
          <p:cNvSpPr>
            <a:spLocks noGrp="1"/>
          </p:cNvSpPr>
          <p:nvPr>
            <p:ph type="ctrTitle"/>
          </p:nvPr>
        </p:nvSpPr>
        <p:spPr>
          <a:xfrm>
            <a:off x="2308537" y="291622"/>
            <a:ext cx="4992710" cy="1156905"/>
          </a:xfrm>
        </p:spPr>
        <p:txBody>
          <a:bodyPr>
            <a:normAutofit/>
          </a:bodyPr>
          <a:lstStyle/>
          <a:p>
            <a:r>
              <a:rPr lang="tr-TR" dirty="0" smtClean="0">
                <a:effectLst>
                  <a:outerShdw blurRad="38100" dist="38100" dir="2700000" algn="tl">
                    <a:srgbClr val="000000">
                      <a:alpha val="43137"/>
                    </a:srgbClr>
                  </a:outerShdw>
                </a:effectLst>
              </a:rPr>
              <a:t>THANK YOU...</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859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129553"/>
          </a:xfrm>
        </p:spPr>
        <p:txBody>
          <a:bodyPr/>
          <a:lstStyle/>
          <a:p>
            <a:r>
              <a:rPr lang="tr-TR" dirty="0">
                <a:effectLst>
                  <a:outerShdw blurRad="38100" dist="38100" dir="2700000" algn="tl">
                    <a:srgbClr val="000000">
                      <a:alpha val="43137"/>
                    </a:srgbClr>
                  </a:outerShdw>
                </a:effectLst>
              </a:rPr>
              <a:t>Why Mobile Game Development</a:t>
            </a:r>
            <a:r>
              <a:rPr lang="tr-TR"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9" name="Content Placeholder 2"/>
          <p:cNvSpPr txBox="1">
            <a:spLocks/>
          </p:cNvSpPr>
          <p:nvPr/>
        </p:nvSpPr>
        <p:spPr>
          <a:xfrm>
            <a:off x="1554689" y="1129553"/>
            <a:ext cx="10198040" cy="533848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200" dirty="0">
                <a:solidFill>
                  <a:srgbClr val="565656"/>
                </a:solidFill>
                <a:latin typeface="-apple-system"/>
              </a:rPr>
              <a:t>Even though </a:t>
            </a:r>
            <a:r>
              <a:rPr lang="en-US" sz="2200" dirty="0" smtClean="0">
                <a:solidFill>
                  <a:srgbClr val="565656"/>
                </a:solidFill>
                <a:latin typeface="-apple-system"/>
              </a:rPr>
              <a:t>the </a:t>
            </a:r>
            <a:r>
              <a:rPr lang="en-US" sz="2200" dirty="0">
                <a:solidFill>
                  <a:srgbClr val="565656"/>
                </a:solidFill>
                <a:latin typeface="-apple-system"/>
              </a:rPr>
              <a:t>pandemic destroyed many businesses </a:t>
            </a:r>
            <a:r>
              <a:rPr lang="tr-TR" sz="2200" dirty="0" smtClean="0">
                <a:solidFill>
                  <a:srgbClr val="565656"/>
                </a:solidFill>
                <a:latin typeface="-apple-system"/>
              </a:rPr>
              <a:t>in                   </a:t>
            </a:r>
            <a:r>
              <a:rPr lang="en-US" sz="2200" dirty="0" smtClean="0">
                <a:solidFill>
                  <a:srgbClr val="565656"/>
                </a:solidFill>
                <a:latin typeface="-apple-system"/>
              </a:rPr>
              <a:t>across </a:t>
            </a:r>
            <a:r>
              <a:rPr lang="en-US" sz="2200" dirty="0">
                <a:solidFill>
                  <a:srgbClr val="565656"/>
                </a:solidFill>
                <a:latin typeface="-apple-system"/>
              </a:rPr>
              <a:t>several industries, the reverse was the gaming industry’s case</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All game segments saw an increase in engagement and revenues as a result of the COVID-19 measures, but mobile gaming saw the biggest increase. </a:t>
            </a:r>
            <a:endParaRPr lang="tr-TR" sz="2200" dirty="0" smtClean="0">
              <a:solidFill>
                <a:srgbClr val="565656"/>
              </a:solidFill>
              <a:latin typeface="-apple-system"/>
            </a:endParaRPr>
          </a:p>
          <a:p>
            <a:r>
              <a:rPr lang="en-US" sz="2200" dirty="0">
                <a:solidFill>
                  <a:srgbClr val="565656"/>
                </a:solidFill>
                <a:latin typeface="-apple-system"/>
              </a:rPr>
              <a:t>The mobile game industry </a:t>
            </a:r>
            <a:r>
              <a:rPr lang="tr-TR" sz="2200" dirty="0" smtClean="0">
                <a:solidFill>
                  <a:srgbClr val="565656"/>
                </a:solidFill>
                <a:latin typeface="-apple-system"/>
              </a:rPr>
              <a:t>was</a:t>
            </a:r>
            <a:r>
              <a:rPr lang="en-US" sz="2200" dirty="0" smtClean="0">
                <a:solidFill>
                  <a:srgbClr val="565656"/>
                </a:solidFill>
                <a:latin typeface="-apple-system"/>
              </a:rPr>
              <a:t> </a:t>
            </a:r>
            <a:r>
              <a:rPr lang="en-US" sz="2200" dirty="0">
                <a:solidFill>
                  <a:srgbClr val="565656"/>
                </a:solidFill>
                <a:latin typeface="-apple-system"/>
              </a:rPr>
              <a:t>one of the highest performing industries globally in </a:t>
            </a:r>
            <a:r>
              <a:rPr lang="en-US" sz="2200" dirty="0" smtClean="0">
                <a:solidFill>
                  <a:srgbClr val="565656"/>
                </a:solidFill>
                <a:latin typeface="-apple-system"/>
              </a:rPr>
              <a:t>2020</a:t>
            </a:r>
            <a:r>
              <a:rPr lang="tr-TR" sz="2200" dirty="0" smtClean="0">
                <a:solidFill>
                  <a:srgbClr val="565656"/>
                </a:solidFill>
                <a:latin typeface="-apple-system"/>
              </a:rPr>
              <a:t> w</a:t>
            </a:r>
            <a:r>
              <a:rPr lang="en-US" sz="2200" dirty="0" err="1" smtClean="0">
                <a:solidFill>
                  <a:srgbClr val="565656"/>
                </a:solidFill>
                <a:latin typeface="-apple-system"/>
              </a:rPr>
              <a:t>ith</a:t>
            </a:r>
            <a:r>
              <a:rPr lang="en-US" sz="2200" dirty="0" smtClean="0">
                <a:solidFill>
                  <a:srgbClr val="565656"/>
                </a:solidFill>
                <a:latin typeface="-apple-system"/>
              </a:rPr>
              <a:t> $77.2B </a:t>
            </a:r>
            <a:r>
              <a:rPr lang="tr-TR" sz="2200" dirty="0" smtClean="0">
                <a:solidFill>
                  <a:srgbClr val="565656"/>
                </a:solidFill>
                <a:latin typeface="-apple-system"/>
              </a:rPr>
              <a:t>revenue. T</a:t>
            </a:r>
            <a:r>
              <a:rPr lang="en-US" sz="2200" dirty="0" smtClean="0">
                <a:solidFill>
                  <a:srgbClr val="565656"/>
                </a:solidFill>
                <a:latin typeface="-apple-system"/>
              </a:rPr>
              <a:t>here </a:t>
            </a:r>
            <a:r>
              <a:rPr lang="en-US" sz="2200" dirty="0">
                <a:solidFill>
                  <a:srgbClr val="565656"/>
                </a:solidFill>
                <a:latin typeface="-apple-system"/>
              </a:rPr>
              <a:t>is no sign of slowing down in 2021</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The mobile gaming industry recorded 12% more players in 2020 than in 2019, with over 2.5 billion players. With movement still restricted and people confined to their homes, it’s predicted that the number will only go higher this year</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Lockdown sparked a surge in the number of gamers during the second quarter of the previous year. Gamers spent more than $19 billion on mobile games in 2020’s second quarter.</a:t>
            </a:r>
          </a:p>
        </p:txBody>
      </p:sp>
    </p:spTree>
    <p:extLst>
      <p:ext uri="{BB962C8B-B14F-4D97-AF65-F5344CB8AC3E}">
        <p14:creationId xmlns:p14="http://schemas.microsoft.com/office/powerpoint/2010/main" val="892054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874059"/>
          </a:xfrm>
        </p:spPr>
        <p:txBody>
          <a:bodyPr/>
          <a:lstStyle/>
          <a:p>
            <a:r>
              <a:rPr lang="tr-TR" dirty="0">
                <a:effectLst>
                  <a:outerShdw blurRad="38100" dist="38100" dir="2700000" algn="tl">
                    <a:srgbClr val="000000">
                      <a:alpha val="43137"/>
                    </a:srgbClr>
                  </a:outerShdw>
                </a:effectLst>
              </a:rPr>
              <a:t>Why Mobile Game Development</a:t>
            </a:r>
            <a:r>
              <a:rPr lang="tr-TR"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1026" name="Picture 2" descr="https://newzoo.com/wp-content/uploads/2020/05/Newzoo_Games_Market_Revenues_2020-1024x5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797" y="874059"/>
            <a:ext cx="10327340" cy="580912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5140" b="17862"/>
          <a:stretch/>
        </p:blipFill>
        <p:spPr>
          <a:xfrm>
            <a:off x="10064552" y="0"/>
            <a:ext cx="2127448" cy="1983545"/>
          </a:xfrm>
        </p:spPr>
      </p:pic>
      <p:sp>
        <p:nvSpPr>
          <p:cNvPr id="3" name="TextBox 2"/>
          <p:cNvSpPr txBox="1"/>
          <p:nvPr/>
        </p:nvSpPr>
        <p:spPr>
          <a:xfrm>
            <a:off x="1748119" y="6252301"/>
            <a:ext cx="9806402" cy="430887"/>
          </a:xfrm>
          <a:prstGeom prst="rect">
            <a:avLst/>
          </a:prstGeom>
          <a:noFill/>
        </p:spPr>
        <p:txBody>
          <a:bodyPr wrap="none" rtlCol="0">
            <a:spAutoFit/>
          </a:bodyPr>
          <a:lstStyle/>
          <a:p>
            <a:r>
              <a:rPr lang="en-US" sz="2200" b="1" i="1" dirty="0">
                <a:solidFill>
                  <a:srgbClr val="FF0000"/>
                </a:solidFill>
                <a:effectLst>
                  <a:outerShdw blurRad="38100" dist="38100" dir="2700000" algn="tl">
                    <a:srgbClr val="000000">
                      <a:alpha val="43137"/>
                    </a:srgbClr>
                  </a:outerShdw>
                </a:effectLst>
              </a:rPr>
              <a:t> </a:t>
            </a:r>
            <a:r>
              <a:rPr lang="tr-TR" sz="2200" b="1" i="1" dirty="0" smtClean="0">
                <a:solidFill>
                  <a:srgbClr val="FF0000"/>
                </a:solidFill>
                <a:effectLst>
                  <a:outerShdw blurRad="38100" dist="38100" dir="2700000" algn="tl">
                    <a:srgbClr val="000000">
                      <a:alpha val="43137"/>
                    </a:srgbClr>
                  </a:outerShdw>
                </a:effectLst>
              </a:rPr>
              <a:t>You may think to </a:t>
            </a:r>
            <a:r>
              <a:rPr lang="en-US" sz="2200" b="1" i="1" dirty="0" smtClean="0">
                <a:solidFill>
                  <a:srgbClr val="FF0000"/>
                </a:solidFill>
                <a:effectLst>
                  <a:outerShdw blurRad="38100" dist="38100" dir="2700000" algn="tl">
                    <a:srgbClr val="000000">
                      <a:alpha val="43137"/>
                    </a:srgbClr>
                  </a:outerShdw>
                </a:effectLst>
              </a:rPr>
              <a:t>turn</a:t>
            </a:r>
            <a:r>
              <a:rPr lang="tr-TR" sz="2200" b="1" i="1" dirty="0" smtClean="0">
                <a:solidFill>
                  <a:srgbClr val="FF0000"/>
                </a:solidFill>
                <a:effectLst>
                  <a:outerShdw blurRad="38100" dist="38100" dir="2700000" algn="tl">
                    <a:srgbClr val="000000">
                      <a:alpha val="43137"/>
                    </a:srgbClr>
                  </a:outerShdw>
                </a:effectLst>
              </a:rPr>
              <a:t> your</a:t>
            </a:r>
            <a:r>
              <a:rPr lang="en-US" sz="2200" b="1" i="1" dirty="0" smtClean="0">
                <a:solidFill>
                  <a:srgbClr val="FF0000"/>
                </a:solidFill>
                <a:effectLst>
                  <a:outerShdw blurRad="38100" dist="38100" dir="2700000" algn="tl">
                    <a:srgbClr val="000000">
                      <a:alpha val="43137"/>
                    </a:srgbClr>
                  </a:outerShdw>
                </a:effectLst>
              </a:rPr>
              <a:t> </a:t>
            </a:r>
            <a:r>
              <a:rPr lang="en-US" sz="2200" b="1" i="1" dirty="0">
                <a:solidFill>
                  <a:srgbClr val="FF0000"/>
                </a:solidFill>
                <a:effectLst>
                  <a:outerShdw blurRad="38100" dist="38100" dir="2700000" algn="tl">
                    <a:srgbClr val="000000">
                      <a:alpha val="43137"/>
                    </a:srgbClr>
                  </a:outerShdw>
                </a:effectLst>
              </a:rPr>
              <a:t>love of </a:t>
            </a:r>
            <a:r>
              <a:rPr lang="tr-TR" sz="2200" b="1" i="1" dirty="0" smtClean="0">
                <a:solidFill>
                  <a:srgbClr val="FF0000"/>
                </a:solidFill>
                <a:effectLst>
                  <a:outerShdw blurRad="38100" dist="38100" dir="2700000" algn="tl">
                    <a:srgbClr val="000000">
                      <a:alpha val="43137"/>
                    </a:srgbClr>
                  </a:outerShdw>
                </a:effectLst>
              </a:rPr>
              <a:t> mobile</a:t>
            </a:r>
            <a:r>
              <a:rPr lang="en-US" sz="2200" b="1" i="1" dirty="0" smtClean="0">
                <a:solidFill>
                  <a:srgbClr val="FF0000"/>
                </a:solidFill>
                <a:effectLst>
                  <a:outerShdw blurRad="38100" dist="38100" dir="2700000" algn="tl">
                    <a:srgbClr val="000000">
                      <a:alpha val="43137"/>
                    </a:srgbClr>
                  </a:outerShdw>
                </a:effectLst>
              </a:rPr>
              <a:t> game</a:t>
            </a:r>
            <a:r>
              <a:rPr lang="tr-TR" sz="2200" b="1" i="1" dirty="0" smtClean="0">
                <a:solidFill>
                  <a:srgbClr val="FF0000"/>
                </a:solidFill>
                <a:effectLst>
                  <a:outerShdw blurRad="38100" dist="38100" dir="2700000" algn="tl">
                    <a:srgbClr val="000000">
                      <a:alpha val="43137"/>
                    </a:srgbClr>
                  </a:outerShdw>
                </a:effectLst>
              </a:rPr>
              <a:t>s</a:t>
            </a:r>
            <a:r>
              <a:rPr lang="en-US" sz="2200" b="1" i="1" dirty="0" smtClean="0">
                <a:solidFill>
                  <a:srgbClr val="FF0000"/>
                </a:solidFill>
                <a:effectLst>
                  <a:outerShdw blurRad="38100" dist="38100" dir="2700000" algn="tl">
                    <a:srgbClr val="000000">
                      <a:alpha val="43137"/>
                    </a:srgbClr>
                  </a:outerShdw>
                </a:effectLst>
              </a:rPr>
              <a:t> </a:t>
            </a:r>
            <a:r>
              <a:rPr lang="en-US" sz="2200" b="1" i="1" dirty="0">
                <a:solidFill>
                  <a:srgbClr val="FF0000"/>
                </a:solidFill>
                <a:effectLst>
                  <a:outerShdw blurRad="38100" dist="38100" dir="2700000" algn="tl">
                    <a:srgbClr val="000000">
                      <a:alpha val="43137"/>
                    </a:srgbClr>
                  </a:outerShdw>
                </a:effectLst>
              </a:rPr>
              <a:t>into a career </a:t>
            </a:r>
            <a:r>
              <a:rPr lang="en-US" sz="2200" b="1" i="1" dirty="0" smtClean="0">
                <a:solidFill>
                  <a:srgbClr val="FF0000"/>
                </a:solidFill>
                <a:effectLst>
                  <a:outerShdw blurRad="38100" dist="38100" dir="2700000" algn="tl">
                    <a:srgbClr val="000000">
                      <a:alpha val="43137"/>
                    </a:srgbClr>
                  </a:outerShdw>
                </a:effectLst>
              </a:rPr>
              <a:t>choice</a:t>
            </a:r>
            <a:r>
              <a:rPr lang="tr-TR" sz="2200" b="1" i="1" dirty="0">
                <a:solidFill>
                  <a:srgbClr val="FF0000"/>
                </a:solidFill>
                <a:effectLst>
                  <a:outerShdw blurRad="38100" dist="38100" dir="2700000" algn="tl">
                    <a:srgbClr val="000000">
                      <a:alpha val="43137"/>
                    </a:srgbClr>
                  </a:outerShdw>
                </a:effectLst>
              </a:rPr>
              <a:t> </a:t>
            </a:r>
            <a:r>
              <a:rPr lang="tr-TR" sz="2200" b="1" i="1" dirty="0" smtClean="0">
                <a:solidFill>
                  <a:srgbClr val="FF0000"/>
                </a:solidFill>
                <a:effectLst>
                  <a:outerShdw blurRad="38100" dist="38100" dir="2700000" algn="tl">
                    <a:srgbClr val="000000">
                      <a:alpha val="43137"/>
                    </a:srgbClr>
                  </a:outerShdw>
                </a:effectLst>
              </a:rPr>
              <a:t>! Why not..?</a:t>
            </a:r>
            <a:endParaRPr lang="en-US" sz="2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9359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444" y="0"/>
            <a:ext cx="10018713" cy="1385047"/>
          </a:xfrm>
        </p:spPr>
        <p:txBody>
          <a:bodyPr>
            <a:normAutofit/>
          </a:bodyPr>
          <a:lstStyle/>
          <a:p>
            <a:r>
              <a:rPr lang="tr-TR" sz="3900" dirty="0">
                <a:effectLst>
                  <a:outerShdw blurRad="38100" dist="38100" dir="2700000" algn="tl">
                    <a:srgbClr val="000000">
                      <a:alpha val="43137"/>
                    </a:srgbClr>
                  </a:outerShdw>
                </a:effectLst>
              </a:rPr>
              <a:t>Mobile Game Development </a:t>
            </a:r>
            <a:r>
              <a:rPr lang="tr-TR" sz="3900" dirty="0" smtClean="0">
                <a:effectLst>
                  <a:outerShdw blurRad="38100" dist="38100" dir="2700000" algn="tl">
                    <a:srgbClr val="000000">
                      <a:alpha val="43137"/>
                    </a:srgbClr>
                  </a:outerShdw>
                </a:effectLst>
              </a:rPr>
              <a:t>Methodology</a:t>
            </a:r>
            <a:endParaRPr lang="tr-TR" sz="3900"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5" name="Content Placeholder 2"/>
          <p:cNvSpPr txBox="1">
            <a:spLocks/>
          </p:cNvSpPr>
          <p:nvPr/>
        </p:nvSpPr>
        <p:spPr>
          <a:xfrm>
            <a:off x="1512109" y="1234735"/>
            <a:ext cx="9982470" cy="529132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200" dirty="0" smtClean="0">
                <a:solidFill>
                  <a:srgbClr val="565656"/>
                </a:solidFill>
                <a:latin typeface="-apple-system"/>
              </a:rPr>
              <a:t>Multidisciplinary </a:t>
            </a:r>
            <a:r>
              <a:rPr lang="en-US" sz="2200" dirty="0">
                <a:solidFill>
                  <a:srgbClr val="565656"/>
                </a:solidFill>
                <a:latin typeface="-apple-system"/>
              </a:rPr>
              <a:t>nature of the game development processes that combine </a:t>
            </a:r>
            <a:r>
              <a:rPr lang="tr-TR" sz="2200" dirty="0" smtClean="0">
                <a:solidFill>
                  <a:srgbClr val="565656"/>
                </a:solidFill>
                <a:latin typeface="-apple-system"/>
              </a:rPr>
              <a:t>audios</a:t>
            </a:r>
            <a:r>
              <a:rPr lang="en-US" sz="2200" dirty="0" smtClean="0">
                <a:solidFill>
                  <a:srgbClr val="565656"/>
                </a:solidFill>
                <a:latin typeface="-apple-system"/>
              </a:rPr>
              <a:t>,</a:t>
            </a:r>
            <a:r>
              <a:rPr lang="tr-TR" sz="2200" dirty="0" smtClean="0">
                <a:solidFill>
                  <a:srgbClr val="565656"/>
                </a:solidFill>
                <a:latin typeface="-apple-system"/>
              </a:rPr>
              <a:t> visual</a:t>
            </a:r>
            <a:r>
              <a:rPr lang="en-US" sz="2200" dirty="0" smtClean="0">
                <a:solidFill>
                  <a:srgbClr val="565656"/>
                </a:solidFill>
                <a:latin typeface="-apple-system"/>
              </a:rPr>
              <a:t> art</a:t>
            </a:r>
            <a:r>
              <a:rPr lang="tr-TR" sz="2200" dirty="0" smtClean="0">
                <a:solidFill>
                  <a:srgbClr val="565656"/>
                </a:solidFill>
                <a:latin typeface="-apple-system"/>
              </a:rPr>
              <a:t>s</a:t>
            </a:r>
            <a:r>
              <a:rPr lang="en-US" sz="2200" dirty="0" smtClean="0">
                <a:solidFill>
                  <a:srgbClr val="565656"/>
                </a:solidFill>
                <a:latin typeface="-apple-system"/>
              </a:rPr>
              <a:t>, </a:t>
            </a:r>
            <a:r>
              <a:rPr lang="tr-TR" sz="2200" dirty="0" smtClean="0">
                <a:solidFill>
                  <a:srgbClr val="565656"/>
                </a:solidFill>
                <a:latin typeface="-apple-system"/>
              </a:rPr>
              <a:t>animations, </a:t>
            </a:r>
            <a:r>
              <a:rPr lang="en-US" sz="2200" dirty="0" smtClean="0">
                <a:solidFill>
                  <a:srgbClr val="565656"/>
                </a:solidFill>
                <a:latin typeface="-apple-system"/>
              </a:rPr>
              <a:t>control </a:t>
            </a:r>
            <a:r>
              <a:rPr lang="en-US" sz="2200" dirty="0">
                <a:solidFill>
                  <a:srgbClr val="565656"/>
                </a:solidFill>
                <a:latin typeface="-apple-system"/>
              </a:rPr>
              <a:t>systems, artificial intelligence (AI), and human factors, makes </a:t>
            </a:r>
            <a:r>
              <a:rPr lang="en-US" sz="2200" dirty="0" smtClean="0">
                <a:solidFill>
                  <a:srgbClr val="565656"/>
                </a:solidFill>
                <a:latin typeface="-apple-system"/>
              </a:rPr>
              <a:t>the software </a:t>
            </a:r>
            <a:r>
              <a:rPr lang="en-US" sz="2200" dirty="0">
                <a:solidFill>
                  <a:srgbClr val="565656"/>
                </a:solidFill>
                <a:latin typeface="-apple-system"/>
              </a:rPr>
              <a:t>game development practice different from traditional software development</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A number of methodologies used for game development and design</a:t>
            </a:r>
            <a:endParaRPr lang="tr-TR" sz="2200" dirty="0" smtClean="0">
              <a:solidFill>
                <a:srgbClr val="565656"/>
              </a:solidFill>
              <a:latin typeface="-apple-system"/>
            </a:endParaRPr>
          </a:p>
          <a:p>
            <a:r>
              <a:rPr lang="en-US" sz="2200" dirty="0">
                <a:solidFill>
                  <a:srgbClr val="565656"/>
                </a:solidFill>
                <a:latin typeface="-apple-system"/>
              </a:rPr>
              <a:t>Agile Method, is currently the most popular </a:t>
            </a:r>
            <a:r>
              <a:rPr lang="tr-TR" sz="2200" dirty="0" smtClean="0">
                <a:solidFill>
                  <a:srgbClr val="565656"/>
                </a:solidFill>
                <a:latin typeface="-apple-system"/>
              </a:rPr>
              <a:t> and commonly used </a:t>
            </a:r>
            <a:r>
              <a:rPr lang="en-US" sz="2200" dirty="0" smtClean="0">
                <a:solidFill>
                  <a:srgbClr val="565656"/>
                </a:solidFill>
                <a:latin typeface="-apple-system"/>
              </a:rPr>
              <a:t>Software </a:t>
            </a:r>
            <a:r>
              <a:rPr lang="en-US" sz="2200" dirty="0">
                <a:solidFill>
                  <a:srgbClr val="565656"/>
                </a:solidFill>
                <a:latin typeface="-apple-system"/>
              </a:rPr>
              <a:t>Engineering framework to manage the development of digital </a:t>
            </a:r>
            <a:r>
              <a:rPr lang="en-US" sz="2200" dirty="0" smtClean="0">
                <a:solidFill>
                  <a:srgbClr val="565656"/>
                </a:solidFill>
                <a:latin typeface="-apple-system"/>
              </a:rPr>
              <a:t>games</a:t>
            </a:r>
            <a:r>
              <a:rPr lang="tr-TR" sz="2200" dirty="0" smtClean="0">
                <a:solidFill>
                  <a:srgbClr val="565656"/>
                </a:solidFill>
                <a:latin typeface="-apple-system"/>
              </a:rPr>
              <a:t>.</a:t>
            </a:r>
          </a:p>
          <a:p>
            <a:r>
              <a:rPr lang="tr-TR" sz="2200" dirty="0" smtClean="0">
                <a:solidFill>
                  <a:srgbClr val="565656"/>
                </a:solidFill>
                <a:latin typeface="-apple-system"/>
              </a:rPr>
              <a:t>This </a:t>
            </a:r>
            <a:r>
              <a:rPr lang="en-US" sz="2200" dirty="0" smtClean="0">
                <a:solidFill>
                  <a:srgbClr val="565656"/>
                </a:solidFill>
                <a:latin typeface="-apple-system"/>
              </a:rPr>
              <a:t>development </a:t>
            </a:r>
            <a:r>
              <a:rPr lang="en-US" sz="2200" dirty="0">
                <a:solidFill>
                  <a:srgbClr val="565656"/>
                </a:solidFill>
                <a:latin typeface="-apple-system"/>
              </a:rPr>
              <a:t>methodology based on iterative and incremental approach</a:t>
            </a:r>
            <a:r>
              <a:rPr lang="en-US" sz="2200" dirty="0" smtClean="0">
                <a:solidFill>
                  <a:srgbClr val="565656"/>
                </a:solidFill>
                <a:latin typeface="-apple-system"/>
              </a:rPr>
              <a:t>.</a:t>
            </a:r>
            <a:endParaRPr lang="tr-TR" sz="2200" dirty="0" smtClean="0">
              <a:solidFill>
                <a:srgbClr val="565656"/>
              </a:solidFill>
              <a:latin typeface="-apple-system"/>
            </a:endParaRPr>
          </a:p>
          <a:p>
            <a:r>
              <a:rPr lang="en-US" sz="2200" dirty="0">
                <a:solidFill>
                  <a:srgbClr val="565656"/>
                </a:solidFill>
                <a:latin typeface="-apple-system"/>
              </a:rPr>
              <a:t>The production phase is divided into small iterations and focusses on the most crucial features. </a:t>
            </a:r>
            <a:endParaRPr lang="tr-TR" sz="2200" dirty="0" smtClean="0">
              <a:solidFill>
                <a:srgbClr val="565656"/>
              </a:solidFill>
              <a:latin typeface="-apple-system"/>
            </a:endParaRPr>
          </a:p>
        </p:txBody>
      </p:sp>
    </p:spTree>
    <p:extLst>
      <p:ext uri="{BB962C8B-B14F-4D97-AF65-F5344CB8AC3E}">
        <p14:creationId xmlns:p14="http://schemas.microsoft.com/office/powerpoint/2010/main" val="41339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444" y="0"/>
            <a:ext cx="10018713" cy="1385047"/>
          </a:xfrm>
        </p:spPr>
        <p:txBody>
          <a:bodyPr>
            <a:normAutofit/>
          </a:bodyPr>
          <a:lstStyle/>
          <a:p>
            <a:r>
              <a:rPr lang="tr-TR" sz="3900" dirty="0">
                <a:effectLst>
                  <a:outerShdw blurRad="38100" dist="38100" dir="2700000" algn="tl">
                    <a:srgbClr val="000000">
                      <a:alpha val="43137"/>
                    </a:srgbClr>
                  </a:outerShdw>
                </a:effectLst>
              </a:rPr>
              <a:t>Mobile Game Development </a:t>
            </a:r>
            <a:r>
              <a:rPr lang="tr-TR" sz="3900" dirty="0" smtClean="0">
                <a:effectLst>
                  <a:outerShdw blurRad="38100" dist="38100" dir="2700000" algn="tl">
                    <a:srgbClr val="000000">
                      <a:alpha val="43137"/>
                    </a:srgbClr>
                  </a:outerShdw>
                </a:effectLst>
              </a:rPr>
              <a:t>Methodology</a:t>
            </a:r>
            <a:endParaRPr lang="tr-TR" sz="3900"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9" name="Content Placeholder 2"/>
          <p:cNvSpPr txBox="1">
            <a:spLocks/>
          </p:cNvSpPr>
          <p:nvPr/>
        </p:nvSpPr>
        <p:spPr>
          <a:xfrm>
            <a:off x="1409996" y="1670395"/>
            <a:ext cx="10552359" cy="400108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1800"/>
              </a:spcAft>
            </a:pPr>
            <a:r>
              <a:rPr lang="en-US" sz="2200" dirty="0" smtClean="0">
                <a:solidFill>
                  <a:srgbClr val="565656"/>
                </a:solidFill>
                <a:latin typeface="-apple-system"/>
              </a:rPr>
              <a:t>During </a:t>
            </a:r>
            <a:r>
              <a:rPr lang="en-US" sz="2200" dirty="0">
                <a:solidFill>
                  <a:srgbClr val="565656"/>
                </a:solidFill>
                <a:latin typeface="-apple-system"/>
              </a:rPr>
              <a:t>the beginning phase of each iteration, the whole team meets </a:t>
            </a:r>
            <a:r>
              <a:rPr lang="tr-TR" sz="2200" dirty="0" smtClean="0">
                <a:solidFill>
                  <a:srgbClr val="565656"/>
                </a:solidFill>
                <a:latin typeface="-apple-system"/>
              </a:rPr>
              <a:t>                </a:t>
            </a:r>
            <a:r>
              <a:rPr lang="en-US" sz="2200" dirty="0" smtClean="0">
                <a:solidFill>
                  <a:srgbClr val="565656"/>
                </a:solidFill>
                <a:latin typeface="-apple-system"/>
              </a:rPr>
              <a:t>and </a:t>
            </a:r>
            <a:r>
              <a:rPr lang="en-US" sz="2200" dirty="0">
                <a:solidFill>
                  <a:srgbClr val="565656"/>
                </a:solidFill>
                <a:latin typeface="-apple-system"/>
              </a:rPr>
              <a:t>sets clear objectives. </a:t>
            </a:r>
            <a:endParaRPr lang="tr-TR" sz="2200" dirty="0" smtClean="0">
              <a:solidFill>
                <a:srgbClr val="565656"/>
              </a:solidFill>
              <a:latin typeface="-apple-system"/>
            </a:endParaRPr>
          </a:p>
          <a:p>
            <a:pPr>
              <a:spcBef>
                <a:spcPts val="0"/>
              </a:spcBef>
              <a:spcAft>
                <a:spcPts val="1800"/>
              </a:spcAft>
            </a:pPr>
            <a:r>
              <a:rPr lang="en-US" sz="2200" dirty="0" smtClean="0">
                <a:solidFill>
                  <a:srgbClr val="565656"/>
                </a:solidFill>
                <a:latin typeface="-apple-system"/>
              </a:rPr>
              <a:t>At </a:t>
            </a:r>
            <a:r>
              <a:rPr lang="en-US" sz="2200" dirty="0">
                <a:solidFill>
                  <a:srgbClr val="565656"/>
                </a:solidFill>
                <a:latin typeface="-apple-system"/>
              </a:rPr>
              <a:t>the end of each iteration, results are communicated to clients</a:t>
            </a:r>
            <a:r>
              <a:rPr lang="en-US" sz="2200" dirty="0" smtClean="0">
                <a:solidFill>
                  <a:srgbClr val="565656"/>
                </a:solidFill>
                <a:latin typeface="-apple-system"/>
              </a:rPr>
              <a:t>.</a:t>
            </a:r>
            <a:endParaRPr lang="tr-TR" sz="2200" dirty="0" smtClean="0">
              <a:solidFill>
                <a:srgbClr val="565656"/>
              </a:solidFill>
              <a:latin typeface="-apple-system"/>
            </a:endParaRPr>
          </a:p>
          <a:p>
            <a:pPr>
              <a:spcBef>
                <a:spcPts val="0"/>
              </a:spcBef>
              <a:spcAft>
                <a:spcPts val="1800"/>
              </a:spcAft>
            </a:pPr>
            <a:r>
              <a:rPr lang="tr-TR" sz="2200" dirty="0">
                <a:solidFill>
                  <a:srgbClr val="565656"/>
                </a:solidFill>
                <a:latin typeface="-apple-system"/>
              </a:rPr>
              <a:t>So it</a:t>
            </a:r>
            <a:r>
              <a:rPr lang="en-US" sz="2200" dirty="0">
                <a:solidFill>
                  <a:srgbClr val="565656"/>
                </a:solidFill>
                <a:latin typeface="-apple-system"/>
              </a:rPr>
              <a:t> also encourages teamwork and face-to-face communication.</a:t>
            </a:r>
          </a:p>
          <a:p>
            <a:pPr>
              <a:spcBef>
                <a:spcPts val="0"/>
              </a:spcBef>
              <a:spcAft>
                <a:spcPts val="1800"/>
              </a:spcAft>
            </a:pPr>
            <a:r>
              <a:rPr lang="en-US" sz="2200" dirty="0" smtClean="0">
                <a:solidFill>
                  <a:srgbClr val="565656"/>
                </a:solidFill>
                <a:latin typeface="-apple-system"/>
              </a:rPr>
              <a:t>In </a:t>
            </a:r>
            <a:r>
              <a:rPr lang="en-US" sz="2200" dirty="0">
                <a:solidFill>
                  <a:srgbClr val="565656"/>
                </a:solidFill>
                <a:latin typeface="-apple-system"/>
              </a:rPr>
              <a:t>this methodology, development and testing activities are concurrent, unlike other software development methodologies. </a:t>
            </a:r>
            <a:endParaRPr lang="tr-TR" sz="2200" dirty="0" smtClean="0">
              <a:solidFill>
                <a:srgbClr val="565656"/>
              </a:solidFill>
              <a:latin typeface="-apple-system"/>
            </a:endParaRPr>
          </a:p>
          <a:p>
            <a:pPr>
              <a:spcBef>
                <a:spcPts val="0"/>
              </a:spcBef>
              <a:spcAft>
                <a:spcPts val="1800"/>
              </a:spcAft>
            </a:pPr>
            <a:r>
              <a:rPr lang="en-US" sz="2200" dirty="0" smtClean="0">
                <a:solidFill>
                  <a:srgbClr val="565656"/>
                </a:solidFill>
                <a:latin typeface="-apple-system"/>
              </a:rPr>
              <a:t>The </a:t>
            </a:r>
            <a:r>
              <a:rPr lang="en-US" sz="2200" dirty="0">
                <a:solidFill>
                  <a:srgbClr val="565656"/>
                </a:solidFill>
                <a:latin typeface="-apple-system"/>
              </a:rPr>
              <a:t>most used agile methodologies in game development are </a:t>
            </a:r>
            <a:r>
              <a:rPr lang="en-US" sz="2200" b="1" dirty="0">
                <a:solidFill>
                  <a:srgbClr val="565656"/>
                </a:solidFill>
                <a:latin typeface="-apple-system"/>
              </a:rPr>
              <a:t>extreme programming (XP), rapid prototyping, and </a:t>
            </a:r>
            <a:r>
              <a:rPr lang="en-US" sz="2200" b="1" dirty="0" smtClean="0">
                <a:solidFill>
                  <a:srgbClr val="565656"/>
                </a:solidFill>
                <a:latin typeface="-apple-system"/>
              </a:rPr>
              <a:t>Scrum</a:t>
            </a:r>
            <a:r>
              <a:rPr lang="tr-TR" sz="2200" b="1" dirty="0" smtClean="0">
                <a:solidFill>
                  <a:srgbClr val="565656"/>
                </a:solidFill>
                <a:latin typeface="-apple-system"/>
              </a:rPr>
              <a:t>.</a:t>
            </a:r>
            <a:endParaRPr lang="en-US" sz="2200" b="1" dirty="0">
              <a:solidFill>
                <a:srgbClr val="565656"/>
              </a:solidFill>
              <a:latin typeface="-apple-system"/>
            </a:endParaRPr>
          </a:p>
        </p:txBody>
      </p:sp>
    </p:spTree>
    <p:extLst>
      <p:ext uri="{BB962C8B-B14F-4D97-AF65-F5344CB8AC3E}">
        <p14:creationId xmlns:p14="http://schemas.microsoft.com/office/powerpoint/2010/main" val="511857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264025" y="2608730"/>
            <a:ext cx="10461810" cy="3133164"/>
          </a:xfrm>
          <a:prstGeom prst="rect">
            <a:avLst/>
          </a:prstGeom>
          <a:solidFill>
            <a:srgbClr val="004B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 name="Rectangle 2"/>
          <p:cNvSpPr/>
          <p:nvPr/>
        </p:nvSpPr>
        <p:spPr>
          <a:xfrm>
            <a:off x="1264025" y="2144909"/>
            <a:ext cx="10461810" cy="463820"/>
          </a:xfrm>
          <a:prstGeom prst="rect">
            <a:avLst/>
          </a:prstGeom>
          <a:gradFill flip="none" rotWithShape="1">
            <a:gsLst>
              <a:gs pos="0">
                <a:srgbClr val="004BC7">
                  <a:shade val="30000"/>
                  <a:satMod val="115000"/>
                </a:srgbClr>
              </a:gs>
              <a:gs pos="50000">
                <a:srgbClr val="004BC7">
                  <a:shade val="67500"/>
                  <a:satMod val="115000"/>
                </a:srgbClr>
              </a:gs>
              <a:gs pos="100000">
                <a:srgbClr val="004BC7">
                  <a:shade val="100000"/>
                  <a:satMod val="115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 name="TextBox 3"/>
          <p:cNvSpPr txBox="1"/>
          <p:nvPr/>
        </p:nvSpPr>
        <p:spPr>
          <a:xfrm>
            <a:off x="1689158" y="3263060"/>
            <a:ext cx="1487908" cy="430887"/>
          </a:xfrm>
          <a:prstGeom prst="rect">
            <a:avLst/>
          </a:prstGeom>
          <a:noFill/>
        </p:spPr>
        <p:txBody>
          <a:bodyPr wrap="none" rtlCol="0">
            <a:spAutoFit/>
          </a:bodyPr>
          <a:lstStyle/>
          <a:p>
            <a:r>
              <a:rPr lang="tr-TR" sz="2200" b="1" dirty="0" smtClean="0">
                <a:solidFill>
                  <a:schemeClr val="bg1"/>
                </a:solidFill>
              </a:rPr>
              <a:t>Game Idea</a:t>
            </a:r>
            <a:endParaRPr lang="en-US" sz="2200" b="1" dirty="0">
              <a:solidFill>
                <a:schemeClr val="bg1"/>
              </a:solidFill>
            </a:endParaRPr>
          </a:p>
        </p:txBody>
      </p:sp>
      <p:sp>
        <p:nvSpPr>
          <p:cNvPr id="5" name="TextBox 4"/>
          <p:cNvSpPr txBox="1"/>
          <p:nvPr/>
        </p:nvSpPr>
        <p:spPr>
          <a:xfrm>
            <a:off x="1418049" y="4509407"/>
            <a:ext cx="2054665" cy="430887"/>
          </a:xfrm>
          <a:prstGeom prst="rect">
            <a:avLst/>
          </a:prstGeom>
          <a:noFill/>
        </p:spPr>
        <p:txBody>
          <a:bodyPr wrap="none" rtlCol="0">
            <a:spAutoFit/>
          </a:bodyPr>
          <a:lstStyle/>
          <a:p>
            <a:r>
              <a:rPr lang="tr-TR" sz="2200" b="1" dirty="0" smtClean="0">
                <a:solidFill>
                  <a:schemeClr val="bg1"/>
                </a:solidFill>
              </a:rPr>
              <a:t>Idea Refinment</a:t>
            </a:r>
            <a:endParaRPr lang="en-US" sz="2200" b="1" dirty="0">
              <a:solidFill>
                <a:schemeClr val="bg1"/>
              </a:solidFill>
            </a:endParaRPr>
          </a:p>
        </p:txBody>
      </p:sp>
      <p:sp>
        <p:nvSpPr>
          <p:cNvPr id="6" name="Down Arrow 5"/>
          <p:cNvSpPr/>
          <p:nvPr/>
        </p:nvSpPr>
        <p:spPr>
          <a:xfrm>
            <a:off x="2366685" y="3724833"/>
            <a:ext cx="282388" cy="753035"/>
          </a:xfrm>
          <a:prstGeom prst="down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p:nvPr/>
        </p:nvSpPr>
        <p:spPr>
          <a:xfrm>
            <a:off x="3456231" y="3347751"/>
            <a:ext cx="658906" cy="1588299"/>
          </a:xfrm>
          <a:prstGeom prst="chevron">
            <a:avLst/>
          </a:prstGeom>
          <a:solidFill>
            <a:srgbClr val="0C0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12" name="TextBox 11"/>
          <p:cNvSpPr txBox="1"/>
          <p:nvPr/>
        </p:nvSpPr>
        <p:spPr>
          <a:xfrm>
            <a:off x="4377091" y="3747407"/>
            <a:ext cx="1026243" cy="769441"/>
          </a:xfrm>
          <a:prstGeom prst="rect">
            <a:avLst/>
          </a:prstGeom>
          <a:noFill/>
        </p:spPr>
        <p:txBody>
          <a:bodyPr wrap="none" rtlCol="0">
            <a:spAutoFit/>
          </a:bodyPr>
          <a:lstStyle/>
          <a:p>
            <a:r>
              <a:rPr lang="tr-TR" sz="2200" b="1" dirty="0" smtClean="0">
                <a:solidFill>
                  <a:schemeClr val="bg1"/>
                </a:solidFill>
              </a:rPr>
              <a:t>Game </a:t>
            </a:r>
          </a:p>
          <a:p>
            <a:r>
              <a:rPr lang="tr-TR" sz="2200" b="1" dirty="0" smtClean="0">
                <a:solidFill>
                  <a:schemeClr val="bg1"/>
                </a:solidFill>
              </a:rPr>
              <a:t>Design</a:t>
            </a:r>
            <a:endParaRPr lang="en-US" sz="2200" b="1" dirty="0">
              <a:solidFill>
                <a:schemeClr val="bg1"/>
              </a:solidFill>
            </a:endParaRPr>
          </a:p>
        </p:txBody>
      </p:sp>
      <p:sp>
        <p:nvSpPr>
          <p:cNvPr id="14" name="TextBox 13"/>
          <p:cNvSpPr txBox="1"/>
          <p:nvPr/>
        </p:nvSpPr>
        <p:spPr>
          <a:xfrm>
            <a:off x="6809127" y="4909766"/>
            <a:ext cx="606000" cy="369332"/>
          </a:xfrm>
          <a:prstGeom prst="rect">
            <a:avLst/>
          </a:prstGeom>
          <a:noFill/>
        </p:spPr>
        <p:txBody>
          <a:bodyPr wrap="none" rtlCol="0">
            <a:spAutoFit/>
          </a:bodyPr>
          <a:lstStyle/>
          <a:p>
            <a:r>
              <a:rPr lang="tr-TR" b="1" dirty="0" smtClean="0">
                <a:solidFill>
                  <a:schemeClr val="bg1"/>
                </a:solidFill>
              </a:rPr>
              <a:t>Test</a:t>
            </a:r>
            <a:endParaRPr lang="en-US" b="1" dirty="0">
              <a:solidFill>
                <a:schemeClr val="bg1"/>
              </a:solidFill>
            </a:endParaRPr>
          </a:p>
        </p:txBody>
      </p:sp>
      <p:sp>
        <p:nvSpPr>
          <p:cNvPr id="15" name="TextBox 14"/>
          <p:cNvSpPr txBox="1"/>
          <p:nvPr/>
        </p:nvSpPr>
        <p:spPr>
          <a:xfrm>
            <a:off x="6434007" y="3934292"/>
            <a:ext cx="1538050" cy="369332"/>
          </a:xfrm>
          <a:prstGeom prst="rect">
            <a:avLst/>
          </a:prstGeom>
          <a:noFill/>
        </p:spPr>
        <p:txBody>
          <a:bodyPr wrap="none" rtlCol="0">
            <a:spAutoFit/>
          </a:bodyPr>
          <a:lstStyle/>
          <a:p>
            <a:r>
              <a:rPr lang="tr-TR" b="1" dirty="0" smtClean="0">
                <a:solidFill>
                  <a:schemeClr val="bg1"/>
                </a:solidFill>
              </a:rPr>
              <a:t>Development</a:t>
            </a:r>
            <a:endParaRPr lang="en-US" b="1" dirty="0">
              <a:solidFill>
                <a:schemeClr val="bg1"/>
              </a:solidFill>
            </a:endParaRPr>
          </a:p>
        </p:txBody>
      </p:sp>
      <p:sp>
        <p:nvSpPr>
          <p:cNvPr id="16" name="TextBox 15"/>
          <p:cNvSpPr txBox="1"/>
          <p:nvPr/>
        </p:nvSpPr>
        <p:spPr>
          <a:xfrm>
            <a:off x="6688582" y="3012050"/>
            <a:ext cx="872355" cy="369332"/>
          </a:xfrm>
          <a:prstGeom prst="rect">
            <a:avLst/>
          </a:prstGeom>
          <a:noFill/>
        </p:spPr>
        <p:txBody>
          <a:bodyPr wrap="none" rtlCol="0">
            <a:spAutoFit/>
          </a:bodyPr>
          <a:lstStyle/>
          <a:p>
            <a:r>
              <a:rPr lang="tr-TR" b="1" dirty="0" smtClean="0">
                <a:solidFill>
                  <a:schemeClr val="bg1"/>
                </a:solidFill>
              </a:rPr>
              <a:t>Design</a:t>
            </a:r>
            <a:endParaRPr lang="en-US" b="1" dirty="0">
              <a:solidFill>
                <a:schemeClr val="bg1"/>
              </a:solidFill>
            </a:endParaRPr>
          </a:p>
        </p:txBody>
      </p:sp>
      <p:sp>
        <p:nvSpPr>
          <p:cNvPr id="18" name="Chevron 17"/>
          <p:cNvSpPr/>
          <p:nvPr/>
        </p:nvSpPr>
        <p:spPr>
          <a:xfrm>
            <a:off x="8629545" y="3347751"/>
            <a:ext cx="658906" cy="1588299"/>
          </a:xfrm>
          <a:prstGeom prst="chevron">
            <a:avLst/>
          </a:prstGeom>
          <a:solidFill>
            <a:srgbClr val="0C0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9693304" y="5063552"/>
            <a:ext cx="1437509" cy="430887"/>
          </a:xfrm>
          <a:prstGeom prst="rect">
            <a:avLst/>
          </a:prstGeom>
          <a:noFill/>
        </p:spPr>
        <p:txBody>
          <a:bodyPr wrap="none" rtlCol="0">
            <a:spAutoFit/>
          </a:bodyPr>
          <a:lstStyle/>
          <a:p>
            <a:r>
              <a:rPr lang="tr-TR" sz="2200" b="1" dirty="0" smtClean="0">
                <a:solidFill>
                  <a:schemeClr val="bg1"/>
                </a:solidFill>
              </a:rPr>
              <a:t>Marketing</a:t>
            </a:r>
            <a:endParaRPr lang="en-US" sz="2200" b="1" dirty="0">
              <a:solidFill>
                <a:schemeClr val="bg1"/>
              </a:solidFill>
            </a:endParaRPr>
          </a:p>
        </p:txBody>
      </p:sp>
      <p:sp>
        <p:nvSpPr>
          <p:cNvPr id="20" name="TextBox 19"/>
          <p:cNvSpPr txBox="1"/>
          <p:nvPr/>
        </p:nvSpPr>
        <p:spPr>
          <a:xfrm>
            <a:off x="9631837" y="3882872"/>
            <a:ext cx="1459054" cy="430887"/>
          </a:xfrm>
          <a:prstGeom prst="rect">
            <a:avLst/>
          </a:prstGeom>
          <a:noFill/>
        </p:spPr>
        <p:txBody>
          <a:bodyPr wrap="none" rtlCol="0">
            <a:spAutoFit/>
          </a:bodyPr>
          <a:lstStyle/>
          <a:p>
            <a:r>
              <a:rPr lang="tr-TR" sz="2200" b="1" dirty="0" smtClean="0">
                <a:solidFill>
                  <a:schemeClr val="bg1"/>
                </a:solidFill>
              </a:rPr>
              <a:t>Launching</a:t>
            </a:r>
            <a:endParaRPr lang="en-US" sz="2200" b="1" dirty="0">
              <a:solidFill>
                <a:schemeClr val="bg1"/>
              </a:solidFill>
            </a:endParaRPr>
          </a:p>
        </p:txBody>
      </p:sp>
      <p:sp>
        <p:nvSpPr>
          <p:cNvPr id="21" name="TextBox 20"/>
          <p:cNvSpPr txBox="1"/>
          <p:nvPr/>
        </p:nvSpPr>
        <p:spPr>
          <a:xfrm>
            <a:off x="9809169" y="2756203"/>
            <a:ext cx="1082091" cy="430887"/>
          </a:xfrm>
          <a:prstGeom prst="rect">
            <a:avLst/>
          </a:prstGeom>
          <a:noFill/>
        </p:spPr>
        <p:txBody>
          <a:bodyPr wrap="none" rtlCol="0">
            <a:spAutoFit/>
          </a:bodyPr>
          <a:lstStyle/>
          <a:p>
            <a:r>
              <a:rPr lang="tr-TR" sz="2200" b="1" dirty="0" smtClean="0">
                <a:solidFill>
                  <a:schemeClr val="bg1"/>
                </a:solidFill>
              </a:rPr>
              <a:t>Testing</a:t>
            </a:r>
            <a:endParaRPr lang="en-US" sz="2200" b="1" dirty="0">
              <a:solidFill>
                <a:schemeClr val="bg1"/>
              </a:solidFill>
            </a:endParaRPr>
          </a:p>
        </p:txBody>
      </p:sp>
      <p:sp>
        <p:nvSpPr>
          <p:cNvPr id="22" name="Down Arrow 21"/>
          <p:cNvSpPr/>
          <p:nvPr/>
        </p:nvSpPr>
        <p:spPr>
          <a:xfrm>
            <a:off x="10209021" y="4312777"/>
            <a:ext cx="282388" cy="753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0209021" y="3188641"/>
            <a:ext cx="282388" cy="753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6991582" y="3410862"/>
            <a:ext cx="221408" cy="45360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001423" y="4362585"/>
            <a:ext cx="221408" cy="4536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rved Left Arrow 25"/>
          <p:cNvSpPr/>
          <p:nvPr/>
        </p:nvSpPr>
        <p:spPr>
          <a:xfrm>
            <a:off x="7560937" y="3102586"/>
            <a:ext cx="722451" cy="21552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Left Arrow 26"/>
          <p:cNvSpPr/>
          <p:nvPr/>
        </p:nvSpPr>
        <p:spPr>
          <a:xfrm rot="10800000">
            <a:off x="5988035" y="3038862"/>
            <a:ext cx="722451" cy="21595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1793974" y="2170783"/>
            <a:ext cx="2044149" cy="430887"/>
          </a:xfrm>
          <a:prstGeom prst="rect">
            <a:avLst/>
          </a:prstGeom>
          <a:noFill/>
        </p:spPr>
        <p:txBody>
          <a:bodyPr wrap="none" rtlCol="0">
            <a:spAutoFit/>
          </a:bodyPr>
          <a:lstStyle/>
          <a:p>
            <a:r>
              <a:rPr lang="tr-TR" sz="2200" b="1" dirty="0">
                <a:solidFill>
                  <a:prstClr val="white"/>
                </a:solidFill>
                <a:effectLst>
                  <a:outerShdw blurRad="38100" dist="38100" dir="2700000" algn="tl">
                    <a:srgbClr val="000000">
                      <a:alpha val="43137"/>
                    </a:srgbClr>
                  </a:outerShdw>
                </a:effectLst>
              </a:rPr>
              <a:t>Pre-Production</a:t>
            </a:r>
            <a:endParaRPr lang="en-US" dirty="0">
              <a:effectLst>
                <a:outerShdw blurRad="38100" dist="38100" dir="2700000" algn="tl">
                  <a:srgbClr val="000000">
                    <a:alpha val="43137"/>
                  </a:srgbClr>
                </a:outerShdw>
              </a:effectLst>
            </a:endParaRPr>
          </a:p>
        </p:txBody>
      </p:sp>
      <p:sp>
        <p:nvSpPr>
          <p:cNvPr id="30" name="TextBox 29"/>
          <p:cNvSpPr txBox="1"/>
          <p:nvPr/>
        </p:nvSpPr>
        <p:spPr>
          <a:xfrm>
            <a:off x="5593103" y="2179135"/>
            <a:ext cx="1535998" cy="430887"/>
          </a:xfrm>
          <a:prstGeom prst="rect">
            <a:avLst/>
          </a:prstGeom>
          <a:noFill/>
        </p:spPr>
        <p:txBody>
          <a:bodyPr wrap="none" rtlCol="0">
            <a:spAutoFit/>
          </a:bodyPr>
          <a:lstStyle/>
          <a:p>
            <a:r>
              <a:rPr lang="tr-TR" sz="2200" b="1" dirty="0">
                <a:solidFill>
                  <a:prstClr val="white"/>
                </a:solidFill>
                <a:effectLst>
                  <a:outerShdw blurRad="38100" dist="38100" dir="2700000" algn="tl">
                    <a:srgbClr val="000000">
                      <a:alpha val="43137"/>
                    </a:srgbClr>
                  </a:outerShdw>
                </a:effectLst>
              </a:rPr>
              <a:t>Production</a:t>
            </a:r>
            <a:endParaRPr lang="en-US" dirty="0">
              <a:effectLst>
                <a:outerShdw blurRad="38100" dist="38100" dir="2700000" algn="tl">
                  <a:srgbClr val="000000">
                    <a:alpha val="43137"/>
                  </a:srgbClr>
                </a:outerShdw>
              </a:effectLst>
            </a:endParaRPr>
          </a:p>
        </p:txBody>
      </p:sp>
      <p:sp>
        <p:nvSpPr>
          <p:cNvPr id="31" name="TextBox 30"/>
          <p:cNvSpPr txBox="1"/>
          <p:nvPr/>
        </p:nvSpPr>
        <p:spPr>
          <a:xfrm>
            <a:off x="8949951" y="2180102"/>
            <a:ext cx="2171235" cy="430887"/>
          </a:xfrm>
          <a:prstGeom prst="rect">
            <a:avLst/>
          </a:prstGeom>
          <a:noFill/>
        </p:spPr>
        <p:txBody>
          <a:bodyPr wrap="none" rtlCol="0">
            <a:spAutoFit/>
          </a:bodyPr>
          <a:lstStyle/>
          <a:p>
            <a:pPr lvl="0" algn="ctr"/>
            <a:r>
              <a:rPr lang="tr-TR" sz="2200" b="1" dirty="0" smtClean="0">
                <a:solidFill>
                  <a:prstClr val="white"/>
                </a:solidFill>
                <a:effectLst>
                  <a:outerShdw blurRad="38100" dist="38100" dir="2700000" algn="tl">
                    <a:srgbClr val="000000">
                      <a:alpha val="43137"/>
                    </a:srgbClr>
                  </a:outerShdw>
                </a:effectLst>
              </a:rPr>
              <a:t>Post-Production</a:t>
            </a:r>
            <a:endParaRPr lang="en-US" dirty="0">
              <a:effectLst>
                <a:outerShdw blurRad="38100" dist="38100" dir="2700000" algn="tl">
                  <a:srgbClr val="000000">
                    <a:alpha val="43137"/>
                  </a:srgbClr>
                </a:outerShdw>
              </a:effectLst>
            </a:endParaRPr>
          </a:p>
        </p:txBody>
      </p:sp>
      <p:sp>
        <p:nvSpPr>
          <p:cNvPr id="32" name="Rectangle 31"/>
          <p:cNvSpPr/>
          <p:nvPr/>
        </p:nvSpPr>
        <p:spPr>
          <a:xfrm>
            <a:off x="4271681" y="2626659"/>
            <a:ext cx="72433" cy="311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p:nvPr/>
        </p:nvSpPr>
        <p:spPr>
          <a:xfrm>
            <a:off x="5208096" y="3353490"/>
            <a:ext cx="658906" cy="1588299"/>
          </a:xfrm>
          <a:prstGeom prst="chevron">
            <a:avLst/>
          </a:prstGeom>
          <a:solidFill>
            <a:srgbClr val="0C0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34" name="Rectangle 33"/>
          <p:cNvSpPr/>
          <p:nvPr/>
        </p:nvSpPr>
        <p:spPr>
          <a:xfrm>
            <a:off x="8458197" y="2608730"/>
            <a:ext cx="80685" cy="313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txBox="1">
            <a:spLocks/>
          </p:cNvSpPr>
          <p:nvPr/>
        </p:nvSpPr>
        <p:spPr>
          <a:xfrm>
            <a:off x="1686774" y="926481"/>
            <a:ext cx="9982470" cy="95253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200" b="1" dirty="0" smtClean="0">
                <a:solidFill>
                  <a:srgbClr val="565656"/>
                </a:solidFill>
                <a:latin typeface="-apple-system"/>
              </a:rPr>
              <a:t>Pre-production</a:t>
            </a:r>
            <a:r>
              <a:rPr lang="en-US" sz="2200" dirty="0">
                <a:solidFill>
                  <a:srgbClr val="565656"/>
                </a:solidFill>
                <a:latin typeface="-apple-system"/>
              </a:rPr>
              <a:t>, </a:t>
            </a:r>
            <a:r>
              <a:rPr lang="en-US" sz="2200" b="1" dirty="0">
                <a:solidFill>
                  <a:srgbClr val="565656"/>
                </a:solidFill>
                <a:latin typeface="-apple-system"/>
              </a:rPr>
              <a:t>Production</a:t>
            </a:r>
            <a:r>
              <a:rPr lang="en-US" sz="2200" dirty="0">
                <a:solidFill>
                  <a:srgbClr val="565656"/>
                </a:solidFill>
                <a:latin typeface="-apple-system"/>
              </a:rPr>
              <a:t> and </a:t>
            </a:r>
            <a:r>
              <a:rPr lang="en-US" sz="2200" b="1" dirty="0">
                <a:solidFill>
                  <a:srgbClr val="565656"/>
                </a:solidFill>
                <a:latin typeface="-apple-system"/>
              </a:rPr>
              <a:t>Post-production</a:t>
            </a:r>
            <a:r>
              <a:rPr lang="en-US" sz="2200" dirty="0">
                <a:solidFill>
                  <a:srgbClr val="565656"/>
                </a:solidFill>
                <a:latin typeface="-apple-system"/>
              </a:rPr>
              <a:t> are the major </a:t>
            </a:r>
            <a:r>
              <a:rPr lang="tr-TR" sz="2200" dirty="0" smtClean="0">
                <a:solidFill>
                  <a:srgbClr val="565656"/>
                </a:solidFill>
                <a:latin typeface="-apple-system"/>
              </a:rPr>
              <a:t>                 </a:t>
            </a:r>
            <a:r>
              <a:rPr lang="en-US" sz="2200" dirty="0" smtClean="0">
                <a:solidFill>
                  <a:srgbClr val="565656"/>
                </a:solidFill>
                <a:latin typeface="-apple-system"/>
              </a:rPr>
              <a:t>stages </a:t>
            </a:r>
            <a:r>
              <a:rPr lang="en-US" sz="2200" dirty="0">
                <a:solidFill>
                  <a:srgbClr val="565656"/>
                </a:solidFill>
                <a:latin typeface="-apple-system"/>
              </a:rPr>
              <a:t>of mobile game development. </a:t>
            </a:r>
          </a:p>
        </p:txBody>
      </p:sp>
    </p:spTree>
    <p:extLst>
      <p:ext uri="{BB962C8B-B14F-4D97-AF65-F5344CB8AC3E}">
        <p14:creationId xmlns:p14="http://schemas.microsoft.com/office/powerpoint/2010/main" val="1610394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6" y="0"/>
            <a:ext cx="10018713" cy="1031013"/>
          </a:xfrm>
        </p:spPr>
        <p:txBody>
          <a:bodyPr/>
          <a:lstStyle/>
          <a:p>
            <a:r>
              <a:rPr lang="tr-TR" dirty="0">
                <a:effectLst>
                  <a:outerShdw blurRad="38100" dist="38100" dir="2700000" algn="tl">
                    <a:srgbClr val="000000">
                      <a:alpha val="43137"/>
                    </a:srgbClr>
                  </a:outerShdw>
                </a:effectLst>
              </a:rPr>
              <a:t>Mobile Game Development </a:t>
            </a:r>
            <a:r>
              <a:rPr lang="tr-TR" dirty="0" smtClean="0">
                <a:effectLst>
                  <a:outerShdw blurRad="38100" dist="38100" dir="2700000" algn="tl">
                    <a:srgbClr val="000000">
                      <a:alpha val="43137"/>
                    </a:srgbClr>
                  </a:outerShdw>
                </a:effectLst>
              </a:rPr>
              <a:t>Phases </a:t>
            </a:r>
            <a:endParaRPr lang="tr-TR" dirty="0">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40" b="17862"/>
          <a:stretch/>
        </p:blipFill>
        <p:spPr>
          <a:xfrm>
            <a:off x="10064552" y="0"/>
            <a:ext cx="2127448" cy="1983545"/>
          </a:xfrm>
        </p:spPr>
      </p:pic>
      <p:sp>
        <p:nvSpPr>
          <p:cNvPr id="35" name="Content Placeholder 2"/>
          <p:cNvSpPr txBox="1">
            <a:spLocks/>
          </p:cNvSpPr>
          <p:nvPr/>
        </p:nvSpPr>
        <p:spPr>
          <a:xfrm>
            <a:off x="1532965" y="1600200"/>
            <a:ext cx="9982470" cy="525779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000" dirty="0" smtClean="0">
                <a:solidFill>
                  <a:srgbClr val="565656"/>
                </a:solidFill>
                <a:latin typeface="-apple-system"/>
              </a:rPr>
              <a:t>The </a:t>
            </a:r>
            <a:r>
              <a:rPr lang="en-US" sz="2000" dirty="0">
                <a:solidFill>
                  <a:srgbClr val="565656"/>
                </a:solidFill>
                <a:latin typeface="-apple-system"/>
              </a:rPr>
              <a:t>process starts with a game idea. </a:t>
            </a:r>
            <a:r>
              <a:rPr lang="en-US" sz="2000" dirty="0" smtClean="0">
                <a:solidFill>
                  <a:srgbClr val="565656"/>
                </a:solidFill>
                <a:latin typeface="-apple-system"/>
              </a:rPr>
              <a:t>The </a:t>
            </a:r>
            <a:r>
              <a:rPr lang="en-US" sz="2000" dirty="0">
                <a:solidFill>
                  <a:srgbClr val="565656"/>
                </a:solidFill>
                <a:latin typeface="-apple-system"/>
              </a:rPr>
              <a:t>game idea can be totally unique or may draw inspiration from other games</a:t>
            </a:r>
            <a:r>
              <a:rPr lang="en-US" sz="2000" dirty="0" smtClean="0">
                <a:solidFill>
                  <a:srgbClr val="565656"/>
                </a:solidFill>
                <a:latin typeface="-apple-system"/>
              </a:rPr>
              <a:t>.</a:t>
            </a:r>
            <a:endParaRPr lang="tr-TR" sz="2000" dirty="0" smtClean="0">
              <a:solidFill>
                <a:srgbClr val="565656"/>
              </a:solidFill>
              <a:latin typeface="-apple-system"/>
            </a:endParaRPr>
          </a:p>
          <a:p>
            <a:r>
              <a:rPr lang="tr-TR" sz="2000" dirty="0" smtClean="0">
                <a:solidFill>
                  <a:srgbClr val="565656"/>
                </a:solidFill>
                <a:latin typeface="-apple-system"/>
              </a:rPr>
              <a:t>T</a:t>
            </a:r>
            <a:r>
              <a:rPr lang="en-US" sz="2000" dirty="0" smtClean="0">
                <a:solidFill>
                  <a:srgbClr val="565656"/>
                </a:solidFill>
                <a:latin typeface="-apple-system"/>
              </a:rPr>
              <a:t>he </a:t>
            </a:r>
            <a:r>
              <a:rPr lang="en-US" sz="2000" dirty="0">
                <a:solidFill>
                  <a:srgbClr val="565656"/>
                </a:solidFill>
                <a:latin typeface="-apple-system"/>
              </a:rPr>
              <a:t>most basic questions will need to be answered, like:</a:t>
            </a:r>
          </a:p>
          <a:p>
            <a:pPr lvl="2">
              <a:spcBef>
                <a:spcPts val="0"/>
              </a:spcBef>
              <a:buFont typeface="Wingdings" panose="05000000000000000000" pitchFamily="2" charset="2"/>
              <a:buChar char="§"/>
            </a:pPr>
            <a:r>
              <a:rPr lang="en-US" sz="2000" b="1" dirty="0" smtClean="0">
                <a:solidFill>
                  <a:srgbClr val="565656"/>
                </a:solidFill>
                <a:latin typeface="-apple-system"/>
              </a:rPr>
              <a:t>What </a:t>
            </a:r>
            <a:r>
              <a:rPr lang="en-US" sz="2000" b="1" dirty="0">
                <a:solidFill>
                  <a:srgbClr val="565656"/>
                </a:solidFill>
                <a:latin typeface="-apple-system"/>
              </a:rPr>
              <a:t>type </a:t>
            </a:r>
            <a:r>
              <a:rPr lang="en-US" sz="2000" b="1" dirty="0" smtClean="0">
                <a:solidFill>
                  <a:srgbClr val="565656"/>
                </a:solidFill>
                <a:latin typeface="-apple-system"/>
              </a:rPr>
              <a:t>of </a:t>
            </a:r>
            <a:r>
              <a:rPr lang="en-US" sz="2000" b="1" dirty="0">
                <a:solidFill>
                  <a:srgbClr val="565656"/>
                </a:solidFill>
                <a:latin typeface="-apple-system"/>
              </a:rPr>
              <a:t>game are we producing?</a:t>
            </a:r>
          </a:p>
          <a:p>
            <a:pPr lvl="2">
              <a:spcBef>
                <a:spcPts val="0"/>
              </a:spcBef>
              <a:buFont typeface="Wingdings" panose="05000000000000000000" pitchFamily="2" charset="2"/>
              <a:buChar char="§"/>
            </a:pPr>
            <a:r>
              <a:rPr lang="en-US" sz="2000" b="1" dirty="0">
                <a:solidFill>
                  <a:srgbClr val="565656"/>
                </a:solidFill>
                <a:latin typeface="-apple-system"/>
              </a:rPr>
              <a:t>Will it be 2D or 3D</a:t>
            </a:r>
            <a:r>
              <a:rPr lang="en-US" sz="2000" b="1" dirty="0" smtClean="0">
                <a:solidFill>
                  <a:srgbClr val="565656"/>
                </a:solidFill>
                <a:latin typeface="-apple-system"/>
              </a:rPr>
              <a:t>?</a:t>
            </a:r>
            <a:endParaRPr lang="tr-TR" sz="2000" b="1" dirty="0">
              <a:solidFill>
                <a:srgbClr val="565656"/>
              </a:solidFill>
              <a:latin typeface="-apple-system"/>
            </a:endParaRPr>
          </a:p>
          <a:p>
            <a:pPr lvl="2">
              <a:spcBef>
                <a:spcPts val="0"/>
              </a:spcBef>
              <a:buFont typeface="Wingdings" panose="05000000000000000000" pitchFamily="2" charset="2"/>
              <a:buChar char="§"/>
            </a:pPr>
            <a:r>
              <a:rPr lang="tr-TR" sz="2000" b="1" dirty="0" smtClean="0">
                <a:solidFill>
                  <a:srgbClr val="565656"/>
                </a:solidFill>
                <a:latin typeface="-apple-system"/>
              </a:rPr>
              <a:t>Will it be single player or multiplayer?</a:t>
            </a:r>
            <a:endParaRPr lang="en-US" sz="2000" b="1" dirty="0">
              <a:solidFill>
                <a:srgbClr val="565656"/>
              </a:solidFill>
              <a:latin typeface="-apple-system"/>
            </a:endParaRPr>
          </a:p>
          <a:p>
            <a:pPr lvl="2">
              <a:spcBef>
                <a:spcPts val="0"/>
              </a:spcBef>
              <a:buFont typeface="Wingdings" panose="05000000000000000000" pitchFamily="2" charset="2"/>
              <a:buChar char="§"/>
            </a:pPr>
            <a:r>
              <a:rPr lang="en-US" sz="2000" b="1" dirty="0">
                <a:solidFill>
                  <a:srgbClr val="565656"/>
                </a:solidFill>
                <a:latin typeface="-apple-system"/>
              </a:rPr>
              <a:t>What are some of the key features it must have?</a:t>
            </a:r>
          </a:p>
          <a:p>
            <a:pPr lvl="2">
              <a:spcBef>
                <a:spcPts val="0"/>
              </a:spcBef>
              <a:buFont typeface="Wingdings" panose="05000000000000000000" pitchFamily="2" charset="2"/>
              <a:buChar char="§"/>
            </a:pPr>
            <a:r>
              <a:rPr lang="en-US" sz="2000" b="1" dirty="0">
                <a:solidFill>
                  <a:srgbClr val="565656"/>
                </a:solidFill>
                <a:latin typeface="-apple-system"/>
              </a:rPr>
              <a:t>Who are its characters?</a:t>
            </a:r>
          </a:p>
          <a:p>
            <a:pPr lvl="2">
              <a:spcBef>
                <a:spcPts val="0"/>
              </a:spcBef>
              <a:buFont typeface="Wingdings" panose="05000000000000000000" pitchFamily="2" charset="2"/>
              <a:buChar char="§"/>
            </a:pPr>
            <a:r>
              <a:rPr lang="en-US" sz="2000" b="1" dirty="0">
                <a:solidFill>
                  <a:srgbClr val="565656"/>
                </a:solidFill>
                <a:latin typeface="-apple-system"/>
              </a:rPr>
              <a:t>When and where does it take place?</a:t>
            </a:r>
          </a:p>
          <a:p>
            <a:pPr lvl="2">
              <a:spcBef>
                <a:spcPts val="0"/>
              </a:spcBef>
              <a:buFont typeface="Wingdings" panose="05000000000000000000" pitchFamily="2" charset="2"/>
              <a:buChar char="§"/>
            </a:pPr>
            <a:r>
              <a:rPr lang="en-US" sz="2000" b="1" dirty="0">
                <a:solidFill>
                  <a:srgbClr val="565656"/>
                </a:solidFill>
                <a:latin typeface="-apple-system"/>
              </a:rPr>
              <a:t>Who is our target audience</a:t>
            </a:r>
            <a:r>
              <a:rPr lang="en-US" sz="2000" b="1" dirty="0" smtClean="0">
                <a:solidFill>
                  <a:srgbClr val="565656"/>
                </a:solidFill>
                <a:latin typeface="-apple-system"/>
              </a:rPr>
              <a:t>?</a:t>
            </a:r>
            <a:endParaRPr lang="tr-TR" sz="2000" b="1" dirty="0" smtClean="0">
              <a:solidFill>
                <a:srgbClr val="565656"/>
              </a:solidFill>
              <a:latin typeface="-apple-system"/>
            </a:endParaRPr>
          </a:p>
          <a:p>
            <a:pPr lvl="2">
              <a:spcBef>
                <a:spcPts val="0"/>
              </a:spcBef>
              <a:buFont typeface="Wingdings" panose="05000000000000000000" pitchFamily="2" charset="2"/>
              <a:buChar char="§"/>
            </a:pPr>
            <a:r>
              <a:rPr lang="tr-TR" sz="2000" b="1" dirty="0" smtClean="0">
                <a:solidFill>
                  <a:srgbClr val="565656"/>
                </a:solidFill>
                <a:latin typeface="-apple-system"/>
              </a:rPr>
              <a:t>For which platform/s we are producing this game?</a:t>
            </a:r>
          </a:p>
          <a:p>
            <a:pPr lvl="2">
              <a:spcBef>
                <a:spcPts val="0"/>
              </a:spcBef>
              <a:buFont typeface="Wingdings" panose="05000000000000000000" pitchFamily="2" charset="2"/>
              <a:buChar char="§"/>
            </a:pPr>
            <a:r>
              <a:rPr lang="tr-TR" sz="2000" b="1" dirty="0" smtClean="0">
                <a:solidFill>
                  <a:srgbClr val="565656"/>
                </a:solidFill>
                <a:latin typeface="-apple-system"/>
              </a:rPr>
              <a:t>Which game engine should be used?</a:t>
            </a:r>
            <a:endParaRPr lang="en-US" sz="2000" b="1" dirty="0">
              <a:solidFill>
                <a:srgbClr val="565656"/>
              </a:solidFill>
              <a:latin typeface="-apple-system"/>
            </a:endParaRPr>
          </a:p>
        </p:txBody>
      </p:sp>
      <p:sp>
        <p:nvSpPr>
          <p:cNvPr id="9" name="TextBox 8"/>
          <p:cNvSpPr txBox="1"/>
          <p:nvPr/>
        </p:nvSpPr>
        <p:spPr>
          <a:xfrm>
            <a:off x="1532965" y="787384"/>
            <a:ext cx="4046301" cy="584775"/>
          </a:xfrm>
          <a:prstGeom prst="rect">
            <a:avLst/>
          </a:prstGeom>
          <a:noFill/>
        </p:spPr>
        <p:txBody>
          <a:bodyPr wrap="none" rtlCol="0">
            <a:spAutoFit/>
          </a:bodyPr>
          <a:lstStyle/>
          <a:p>
            <a:r>
              <a:rPr lang="tr-TR" sz="3200" b="1" dirty="0" smtClean="0">
                <a:solidFill>
                  <a:schemeClr val="accent2"/>
                </a:solidFill>
              </a:rPr>
              <a:t>Pre-Production Phase</a:t>
            </a:r>
            <a:endParaRPr lang="en-US" sz="3200" b="1" dirty="0">
              <a:solidFill>
                <a:schemeClr val="accent2"/>
              </a:solidFill>
            </a:endParaRPr>
          </a:p>
        </p:txBody>
      </p:sp>
      <p:sp>
        <p:nvSpPr>
          <p:cNvPr id="3" name="TextBox 2"/>
          <p:cNvSpPr txBox="1"/>
          <p:nvPr/>
        </p:nvSpPr>
        <p:spPr>
          <a:xfrm>
            <a:off x="1795697" y="1360516"/>
            <a:ext cx="1760418" cy="461665"/>
          </a:xfrm>
          <a:prstGeom prst="rect">
            <a:avLst/>
          </a:prstGeom>
          <a:noFill/>
        </p:spPr>
        <p:txBody>
          <a:bodyPr wrap="none" rtlCol="0">
            <a:spAutoFit/>
          </a:bodyPr>
          <a:lstStyle/>
          <a:p>
            <a:r>
              <a:rPr lang="tr-TR" sz="2400" b="1" dirty="0" smtClean="0">
                <a:solidFill>
                  <a:srgbClr val="0C0D76"/>
                </a:solidFill>
              </a:rPr>
              <a:t>GAME IDEA</a:t>
            </a:r>
            <a:endParaRPr lang="en-US" sz="2400" b="1" dirty="0">
              <a:solidFill>
                <a:srgbClr val="0C0D76"/>
              </a:solidFill>
            </a:endParaRPr>
          </a:p>
        </p:txBody>
      </p:sp>
    </p:spTree>
    <p:extLst>
      <p:ext uri="{BB962C8B-B14F-4D97-AF65-F5344CB8AC3E}">
        <p14:creationId xmlns:p14="http://schemas.microsoft.com/office/powerpoint/2010/main" val="3407275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C010FE70158041A3E319980DA0233D" ma:contentTypeVersion="1" ma:contentTypeDescription="Create a new document." ma:contentTypeScope="" ma:versionID="80a2f29708caea656f588defccf53937">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F8FA3AF-6D92-493B-BA75-D58F82A5CB04}"/>
</file>

<file path=customXml/itemProps2.xml><?xml version="1.0" encoding="utf-8"?>
<ds:datastoreItem xmlns:ds="http://schemas.openxmlformats.org/officeDocument/2006/customXml" ds:itemID="{FF72B3B5-2F47-40B9-8BC9-F9CC272682B7}"/>
</file>

<file path=customXml/itemProps3.xml><?xml version="1.0" encoding="utf-8"?>
<ds:datastoreItem xmlns:ds="http://schemas.openxmlformats.org/officeDocument/2006/customXml" ds:itemID="{CBA4C4E5-DA7D-4D2F-8CA4-B49FDDD6A0C5}"/>
</file>

<file path=docProps/app.xml><?xml version="1.0" encoding="utf-8"?>
<Properties xmlns="http://schemas.openxmlformats.org/officeDocument/2006/extended-properties" xmlns:vt="http://schemas.openxmlformats.org/officeDocument/2006/docPropsVTypes">
  <Template>TM03457496[[fn=Parallax]]</Template>
  <TotalTime>4542</TotalTime>
  <Words>3674</Words>
  <Application>Microsoft Office PowerPoint</Application>
  <PresentationFormat>Widescreen</PresentationFormat>
  <Paragraphs>321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-apple-system</vt:lpstr>
      <vt:lpstr>Arial</vt:lpstr>
      <vt:lpstr>Corbel</vt:lpstr>
      <vt:lpstr>Wingdings</vt:lpstr>
      <vt:lpstr>Parallax</vt:lpstr>
      <vt:lpstr>MOBILE GAME DEVELOPMENT</vt:lpstr>
      <vt:lpstr>PowerPoint Presentation</vt:lpstr>
      <vt:lpstr>Why Mobile Game Development?</vt:lpstr>
      <vt:lpstr>Why Mobile Game Development?</vt:lpstr>
      <vt:lpstr>Why Mobile Game Development?</vt:lpstr>
      <vt:lpstr>Mobile Game Development Methodology</vt:lpstr>
      <vt:lpstr>Mobile Game Development Methodology</vt:lpstr>
      <vt:lpstr>Mobile Game Development Phases </vt:lpstr>
      <vt:lpstr>Mobile Game Development Phases </vt:lpstr>
      <vt:lpstr>Mobile Game Development Phases </vt:lpstr>
      <vt:lpstr>Mobile Game Development Phases </vt:lpstr>
      <vt:lpstr>Mobile Game Development Phases </vt:lpstr>
      <vt:lpstr>Mobile Game Development Phases </vt:lpstr>
      <vt:lpstr>Mobile Game Development Phases </vt:lpstr>
      <vt:lpstr>Mobile Game Development Phases </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Some Popular Mobile Game Development Engines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GAME DEVELOPMENT</dc:title>
  <dc:creator>Raygan Kansoy</dc:creator>
  <cp:lastModifiedBy>Raygan Kansoy</cp:lastModifiedBy>
  <cp:revision>140</cp:revision>
  <dcterms:created xsi:type="dcterms:W3CDTF">2021-04-12T07:49:46Z</dcterms:created>
  <dcterms:modified xsi:type="dcterms:W3CDTF">2021-04-16T09:58:59Z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0x01010048C010FE70158041A3E319980DA0233D</vt:lpwstr>
  </property>
</Properties>
</file>