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6.xml" ContentType="application/vnd.openxmlformats-officedocument.presentationml.slide+xml"/>
  <Override PartName="/ppt/slides/slide24.xml" ContentType="application/vnd.openxmlformats-officedocument.presentationml.slide+xml"/>
  <Override PartName="/ppt/slides/slide45.xml" ContentType="application/vnd.openxmlformats-officedocument.presentationml.slide+xml"/>
  <Override PartName="/ppt/slides/slide44.xml" ContentType="application/vnd.openxmlformats-officedocument.presentationml.slide+xml"/>
  <Override PartName="/ppt/slides/slide43.xml" ContentType="application/vnd.openxmlformats-officedocument.presentationml.slide+xml"/>
  <Override PartName="/ppt/slides/slide42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41.xml" ContentType="application/vnd.openxmlformats-officedocument.presentationml.slide+xml"/>
  <Override PartName="/ppt/slides/slide40.xml" ContentType="application/vnd.openxmlformats-officedocument.presentationml.slide+xml"/>
  <Override PartName="/ppt/slides/slide39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8.xml" ContentType="application/vnd.openxmlformats-officedocument.presentationml.slide+xml"/>
  <Override PartName="/ppt/slides/slide37.xml" ContentType="application/vnd.openxmlformats-officedocument.presentationml.slide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25.xml" ContentType="application/vnd.openxmlformats-officedocument.presentationml.slide+xml"/>
  <Override PartName="/ppt/slides/slide16.xml" ContentType="application/vnd.openxmlformats-officedocument.presentationml.slide+xml"/>
  <Override PartName="/ppt/slides/slide14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15.xml" ContentType="application/vnd.openxmlformats-officedocument.presentationml.slide+xml"/>
  <Override PartName="/ppt/slides/slide8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3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</p:sldMasterIdLst>
  <p:notesMasterIdLst>
    <p:notesMasterId r:id="rId4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2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87" r:id="rId19"/>
    <p:sldId id="275" r:id="rId20"/>
    <p:sldId id="276" r:id="rId21"/>
    <p:sldId id="277" r:id="rId22"/>
    <p:sldId id="292" r:id="rId23"/>
    <p:sldId id="293" r:id="rId24"/>
    <p:sldId id="301" r:id="rId25"/>
    <p:sldId id="302" r:id="rId26"/>
    <p:sldId id="303" r:id="rId27"/>
    <p:sldId id="304" r:id="rId28"/>
    <p:sldId id="305" r:id="rId29"/>
    <p:sldId id="306" r:id="rId30"/>
    <p:sldId id="284" r:id="rId31"/>
    <p:sldId id="280" r:id="rId32"/>
    <p:sldId id="279" r:id="rId33"/>
    <p:sldId id="285" r:id="rId34"/>
    <p:sldId id="281" r:id="rId35"/>
    <p:sldId id="278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283" r:id="rId44"/>
    <p:sldId id="274" r:id="rId45"/>
    <p:sldId id="282" r:id="rId46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26" autoAdjust="0"/>
    <p:restoredTop sz="92718" autoAdjust="0"/>
  </p:normalViewPr>
  <p:slideViewPr>
    <p:cSldViewPr>
      <p:cViewPr varScale="1">
        <p:scale>
          <a:sx n="61" d="100"/>
          <a:sy n="61" d="100"/>
        </p:scale>
        <p:origin x="-96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11028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5.xml"/><Relationship Id="rId2" Type="http://schemas.openxmlformats.org/officeDocument/2006/relationships/slide" Target="slides/slide4.xml"/><Relationship Id="rId1" Type="http://schemas.openxmlformats.org/officeDocument/2006/relationships/slide" Target="slides/slide2.xml"/><Relationship Id="rId6" Type="http://schemas.openxmlformats.org/officeDocument/2006/relationships/slide" Target="slides/slide8.xml"/><Relationship Id="rId5" Type="http://schemas.openxmlformats.org/officeDocument/2006/relationships/slide" Target="slides/slide7.xml"/><Relationship Id="rId4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532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8BA6A136-BFD6-4ECE-A23F-9E3F0C7B6D27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41999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57EE37-6079-46A8-808D-01566FA13CBF}" type="slidenum">
              <a:rPr lang="tr-TR"/>
              <a:pPr/>
              <a:t>35</a:t>
            </a:fld>
            <a:endParaRPr lang="tr-TR"/>
          </a:p>
        </p:txBody>
      </p:sp>
      <p:sp>
        <p:nvSpPr>
          <p:cNvPr id="542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Will not change in value</a:t>
            </a:r>
          </a:p>
          <a:p>
            <a:r>
              <a:rPr lang="en-US"/>
              <a:t>Will not be null</a:t>
            </a:r>
          </a:p>
          <a:p>
            <a:r>
              <a:rPr lang="en-US"/>
              <a:t>No intelligent identifiers (e.g. containing locations or people that might change)</a:t>
            </a:r>
          </a:p>
          <a:p>
            <a:r>
              <a:rPr lang="en-US"/>
              <a:t>Substitute new, simple keys for long, composite keys</a:t>
            </a:r>
          </a:p>
          <a:p>
            <a:r>
              <a:rPr lang="en-US"/>
              <a:t>Will not change in value</a:t>
            </a:r>
          </a:p>
          <a:p>
            <a:r>
              <a:rPr lang="en-US"/>
              <a:t>Will not be null</a:t>
            </a:r>
          </a:p>
          <a:p>
            <a:r>
              <a:rPr lang="en-US"/>
              <a:t>No intelligent identifiers (e.g. containing locations or people that might change)</a:t>
            </a:r>
          </a:p>
          <a:p>
            <a:r>
              <a:rPr lang="en-US"/>
              <a:t>Substitute new, simple keys for long, composite keys</a:t>
            </a:r>
          </a:p>
          <a:p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DC2C7-BBFB-496A-A80B-790E3B293C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0246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C91BC-B4CA-487F-905D-7620B524BCD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1643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77B4F-B090-46E0-8E9F-A34D2180189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13312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1256E00-B758-42A8-B4D5-05D79847291F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70458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859FED7-2AFF-4436-A82A-46EA0C638495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9123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21BAB-E5E1-435E-8C7D-0298ED08AC7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3395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31D81-8AE8-41DA-98C9-5BF9D7783C8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6184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6964-3DFC-4753-8417-D739F24FA6E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8557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77F47-5A01-4CDA-A49A-57DE80A27E4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1450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184C-3051-487C-A62F-96F270FA142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6837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B4D5C-AB2B-4B66-A55B-4FFF08C972E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5334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7DBB7-D439-42A3-A4A1-73C6FF365FB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8370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825B5-11C5-4463-99D7-74C3A867C9C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608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6A32E-8779-4C4A-9410-7D2FF825C0D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0326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  <p:sldLayoutId id="2147483760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2.jp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Overview of Database Design</a:t>
            </a:r>
            <a:endParaRPr lang="tr-T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/>
              <a:t>By</a:t>
            </a:r>
          </a:p>
          <a:p>
            <a:r>
              <a:rPr lang="en-US"/>
              <a:t>Nazife Dimililer</a:t>
            </a:r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>
            <a:normAutofit/>
          </a:bodyPr>
          <a:lstStyle/>
          <a:p>
            <a:r>
              <a:rPr lang="en-US" sz="3600"/>
              <a:t>Systems Development Life Cycle </a:t>
            </a:r>
          </a:p>
        </p:txBody>
      </p:sp>
      <p:grpSp>
        <p:nvGrpSpPr>
          <p:cNvPr id="10243" name="Group 3"/>
          <p:cNvGrpSpPr>
            <a:grpSpLocks/>
          </p:cNvGrpSpPr>
          <p:nvPr/>
        </p:nvGrpSpPr>
        <p:grpSpPr bwMode="auto">
          <a:xfrm>
            <a:off x="381000" y="1600200"/>
            <a:ext cx="8534400" cy="4191000"/>
            <a:chOff x="240" y="1344"/>
            <a:chExt cx="5376" cy="2640"/>
          </a:xfrm>
        </p:grpSpPr>
        <p:sp>
          <p:nvSpPr>
            <p:cNvPr id="10244" name="Rectangle 4"/>
            <p:cNvSpPr>
              <a:spLocks noChangeArrowheads="1"/>
            </p:cNvSpPr>
            <p:nvPr/>
          </p:nvSpPr>
          <p:spPr bwMode="auto">
            <a:xfrm>
              <a:off x="240" y="1344"/>
              <a:ext cx="960" cy="28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>
                  <a:solidFill>
                    <a:schemeClr val="bg2"/>
                  </a:solidFill>
                  <a:latin typeface="Arial Narrow" pitchFamily="34" charset="0"/>
                </a:rPr>
                <a:t>Project Identification</a:t>
              </a:r>
            </a:p>
            <a:p>
              <a:pPr algn="ctr" eaLnBrk="0" hangingPunct="0"/>
              <a:r>
                <a:rPr lang="en-US" sz="1400">
                  <a:solidFill>
                    <a:schemeClr val="bg2"/>
                  </a:solidFill>
                  <a:latin typeface="Arial Narrow" pitchFamily="34" charset="0"/>
                </a:rPr>
                <a:t> and Selection</a:t>
              </a:r>
            </a:p>
          </p:txBody>
        </p:sp>
        <p:sp>
          <p:nvSpPr>
            <p:cNvPr id="10245" name="Rectangle 5"/>
            <p:cNvSpPr>
              <a:spLocks noChangeArrowheads="1"/>
            </p:cNvSpPr>
            <p:nvPr/>
          </p:nvSpPr>
          <p:spPr bwMode="auto">
            <a:xfrm>
              <a:off x="1008" y="1728"/>
              <a:ext cx="960" cy="28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>
                  <a:solidFill>
                    <a:schemeClr val="bg2"/>
                  </a:solidFill>
                  <a:latin typeface="Arial Narrow" pitchFamily="34" charset="0"/>
                </a:rPr>
                <a:t>Project Initiation</a:t>
              </a:r>
            </a:p>
            <a:p>
              <a:pPr algn="ctr" eaLnBrk="0" hangingPunct="0"/>
              <a:r>
                <a:rPr lang="en-US" sz="1400">
                  <a:solidFill>
                    <a:schemeClr val="bg2"/>
                  </a:solidFill>
                  <a:latin typeface="Arial Narrow" pitchFamily="34" charset="0"/>
                </a:rPr>
                <a:t> and Planning</a:t>
              </a:r>
            </a:p>
          </p:txBody>
        </p:sp>
        <p:sp>
          <p:nvSpPr>
            <p:cNvPr id="10246" name="Rectangle 6"/>
            <p:cNvSpPr>
              <a:spLocks noChangeArrowheads="1"/>
            </p:cNvSpPr>
            <p:nvPr/>
          </p:nvSpPr>
          <p:spPr bwMode="auto">
            <a:xfrm>
              <a:off x="1824" y="2112"/>
              <a:ext cx="960" cy="28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>
                  <a:solidFill>
                    <a:schemeClr val="bg2"/>
                  </a:solidFill>
                  <a:latin typeface="Arial Narrow" pitchFamily="34" charset="0"/>
                </a:rPr>
                <a:t>Analysis</a:t>
              </a:r>
            </a:p>
          </p:txBody>
        </p:sp>
        <p:sp>
          <p:nvSpPr>
            <p:cNvPr id="10247" name="Rectangle 7"/>
            <p:cNvSpPr>
              <a:spLocks noChangeArrowheads="1"/>
            </p:cNvSpPr>
            <p:nvPr/>
          </p:nvSpPr>
          <p:spPr bwMode="auto">
            <a:xfrm>
              <a:off x="3168" y="2928"/>
              <a:ext cx="960" cy="28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>
                  <a:solidFill>
                    <a:schemeClr val="bg2"/>
                  </a:solidFill>
                  <a:latin typeface="Arial Narrow" pitchFamily="34" charset="0"/>
                </a:rPr>
                <a:t>Physical Design</a:t>
              </a:r>
            </a:p>
          </p:txBody>
        </p:sp>
        <p:sp>
          <p:nvSpPr>
            <p:cNvPr id="10248" name="Rectangle 8"/>
            <p:cNvSpPr>
              <a:spLocks noChangeArrowheads="1"/>
            </p:cNvSpPr>
            <p:nvPr/>
          </p:nvSpPr>
          <p:spPr bwMode="auto">
            <a:xfrm>
              <a:off x="3888" y="3312"/>
              <a:ext cx="960" cy="28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>
                  <a:solidFill>
                    <a:schemeClr val="bg2"/>
                  </a:solidFill>
                  <a:latin typeface="Arial Narrow" pitchFamily="34" charset="0"/>
                </a:rPr>
                <a:t>Implementation</a:t>
              </a:r>
            </a:p>
          </p:txBody>
        </p:sp>
        <p:sp>
          <p:nvSpPr>
            <p:cNvPr id="10249" name="Rectangle 9"/>
            <p:cNvSpPr>
              <a:spLocks noChangeArrowheads="1"/>
            </p:cNvSpPr>
            <p:nvPr/>
          </p:nvSpPr>
          <p:spPr bwMode="auto">
            <a:xfrm>
              <a:off x="4656" y="3696"/>
              <a:ext cx="960" cy="28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>
                  <a:solidFill>
                    <a:schemeClr val="bg2"/>
                  </a:solidFill>
                  <a:latin typeface="Arial Narrow" pitchFamily="34" charset="0"/>
                </a:rPr>
                <a:t>Maintenance</a:t>
              </a:r>
            </a:p>
          </p:txBody>
        </p:sp>
        <p:sp>
          <p:nvSpPr>
            <p:cNvPr id="10250" name="Rectangle 10"/>
            <p:cNvSpPr>
              <a:spLocks noChangeArrowheads="1"/>
            </p:cNvSpPr>
            <p:nvPr/>
          </p:nvSpPr>
          <p:spPr bwMode="auto">
            <a:xfrm>
              <a:off x="2400" y="2544"/>
              <a:ext cx="960" cy="28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>
                  <a:solidFill>
                    <a:schemeClr val="bg2"/>
                  </a:solidFill>
                  <a:latin typeface="Arial Narrow" pitchFamily="34" charset="0"/>
                </a:rPr>
                <a:t>Logical Design</a:t>
              </a:r>
            </a:p>
          </p:txBody>
        </p:sp>
        <p:sp>
          <p:nvSpPr>
            <p:cNvPr id="10251" name="Arc 11"/>
            <p:cNvSpPr>
              <a:spLocks/>
            </p:cNvSpPr>
            <p:nvPr/>
          </p:nvSpPr>
          <p:spPr bwMode="auto">
            <a:xfrm>
              <a:off x="1200" y="1344"/>
              <a:ext cx="528" cy="33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2" name="Arc 12"/>
            <p:cNvSpPr>
              <a:spLocks/>
            </p:cNvSpPr>
            <p:nvPr/>
          </p:nvSpPr>
          <p:spPr bwMode="auto">
            <a:xfrm>
              <a:off x="1968" y="1728"/>
              <a:ext cx="528" cy="33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3" name="Arc 13"/>
            <p:cNvSpPr>
              <a:spLocks/>
            </p:cNvSpPr>
            <p:nvPr/>
          </p:nvSpPr>
          <p:spPr bwMode="auto">
            <a:xfrm>
              <a:off x="2784" y="2160"/>
              <a:ext cx="528" cy="33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4" name="Arc 14"/>
            <p:cNvSpPr>
              <a:spLocks/>
            </p:cNvSpPr>
            <p:nvPr/>
          </p:nvSpPr>
          <p:spPr bwMode="auto">
            <a:xfrm>
              <a:off x="3408" y="2544"/>
              <a:ext cx="528" cy="33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5" name="Arc 15"/>
            <p:cNvSpPr>
              <a:spLocks/>
            </p:cNvSpPr>
            <p:nvPr/>
          </p:nvSpPr>
          <p:spPr bwMode="auto">
            <a:xfrm>
              <a:off x="4128" y="2928"/>
              <a:ext cx="528" cy="33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6" name="Arc 16"/>
            <p:cNvSpPr>
              <a:spLocks/>
            </p:cNvSpPr>
            <p:nvPr/>
          </p:nvSpPr>
          <p:spPr bwMode="auto">
            <a:xfrm>
              <a:off x="4848" y="3312"/>
              <a:ext cx="528" cy="33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7" name="Arc 17"/>
            <p:cNvSpPr>
              <a:spLocks/>
            </p:cNvSpPr>
            <p:nvPr/>
          </p:nvSpPr>
          <p:spPr bwMode="auto">
            <a:xfrm flipH="1" flipV="1">
              <a:off x="3984" y="3600"/>
              <a:ext cx="672" cy="33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8" name="Arc 18"/>
            <p:cNvSpPr>
              <a:spLocks/>
            </p:cNvSpPr>
            <p:nvPr/>
          </p:nvSpPr>
          <p:spPr bwMode="auto">
            <a:xfrm flipH="1" flipV="1">
              <a:off x="3168" y="3216"/>
              <a:ext cx="672" cy="33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9" name="Arc 19"/>
            <p:cNvSpPr>
              <a:spLocks/>
            </p:cNvSpPr>
            <p:nvPr/>
          </p:nvSpPr>
          <p:spPr bwMode="auto">
            <a:xfrm flipH="1" flipV="1">
              <a:off x="2496" y="2832"/>
              <a:ext cx="672" cy="33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0" name="Arc 20"/>
            <p:cNvSpPr>
              <a:spLocks/>
            </p:cNvSpPr>
            <p:nvPr/>
          </p:nvSpPr>
          <p:spPr bwMode="auto">
            <a:xfrm flipH="1" flipV="1">
              <a:off x="1824" y="2448"/>
              <a:ext cx="576" cy="33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1" name="Arc 21"/>
            <p:cNvSpPr>
              <a:spLocks/>
            </p:cNvSpPr>
            <p:nvPr/>
          </p:nvSpPr>
          <p:spPr bwMode="auto">
            <a:xfrm flipH="1" flipV="1">
              <a:off x="1248" y="2016"/>
              <a:ext cx="576" cy="33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2" name="Arc 22"/>
            <p:cNvSpPr>
              <a:spLocks/>
            </p:cNvSpPr>
            <p:nvPr/>
          </p:nvSpPr>
          <p:spPr bwMode="auto">
            <a:xfrm flipH="1" flipV="1">
              <a:off x="432" y="1632"/>
              <a:ext cx="576" cy="33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sz="3200"/>
              <a:t>Systems Development Life Cycle </a:t>
            </a:r>
            <a:br>
              <a:rPr lang="en-US" sz="3200"/>
            </a:br>
            <a:endParaRPr lang="en-US" sz="3200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381000" y="1600200"/>
            <a:ext cx="1524000" cy="4572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 b="1" i="1">
                <a:solidFill>
                  <a:schemeClr val="bg2"/>
                </a:solidFill>
                <a:latin typeface="Arial Narrow" pitchFamily="34" charset="0"/>
              </a:rPr>
              <a:t>Project Identification</a:t>
            </a:r>
          </a:p>
          <a:p>
            <a:pPr algn="ctr" eaLnBrk="0" hangingPunct="0"/>
            <a:r>
              <a:rPr lang="en-US" sz="1400" b="1" i="1">
                <a:solidFill>
                  <a:schemeClr val="bg2"/>
                </a:solidFill>
                <a:latin typeface="Arial Narrow" pitchFamily="34" charset="0"/>
              </a:rPr>
              <a:t> and Selection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1600200" y="2209800"/>
            <a:ext cx="15240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Arial Narrow" pitchFamily="34" charset="0"/>
              </a:rPr>
              <a:t>Project Initiation</a:t>
            </a:r>
          </a:p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Arial Narrow" pitchFamily="34" charset="0"/>
              </a:rPr>
              <a:t> and Planning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2895600" y="2819400"/>
            <a:ext cx="15240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Arial Narrow" pitchFamily="34" charset="0"/>
              </a:rPr>
              <a:t>Analysis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5029200" y="4114800"/>
            <a:ext cx="15240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Arial Narrow" pitchFamily="34" charset="0"/>
              </a:rPr>
              <a:t>Physical Design</a:t>
            </a: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6172200" y="4724400"/>
            <a:ext cx="15240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Arial Narrow" pitchFamily="34" charset="0"/>
              </a:rPr>
              <a:t>Implementation</a:t>
            </a: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91400" y="5334000"/>
            <a:ext cx="15240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 dirty="0">
                <a:solidFill>
                  <a:schemeClr val="bg2"/>
                </a:solidFill>
                <a:latin typeface="Arial Narrow" pitchFamily="34" charset="0"/>
              </a:rPr>
              <a:t>Maintenance</a:t>
            </a: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3810000" y="3505200"/>
            <a:ext cx="15240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Arial Narrow" pitchFamily="34" charset="0"/>
              </a:rPr>
              <a:t>Logical Design</a:t>
            </a:r>
          </a:p>
        </p:txBody>
      </p:sp>
      <p:sp>
        <p:nvSpPr>
          <p:cNvPr id="11274" name="Arc 10"/>
          <p:cNvSpPr>
            <a:spLocks/>
          </p:cNvSpPr>
          <p:nvPr/>
        </p:nvSpPr>
        <p:spPr bwMode="auto">
          <a:xfrm>
            <a:off x="1905000" y="1600200"/>
            <a:ext cx="8382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5" name="Arc 11"/>
          <p:cNvSpPr>
            <a:spLocks/>
          </p:cNvSpPr>
          <p:nvPr/>
        </p:nvSpPr>
        <p:spPr bwMode="auto">
          <a:xfrm>
            <a:off x="3124200" y="2209800"/>
            <a:ext cx="8382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Arc 12"/>
          <p:cNvSpPr>
            <a:spLocks/>
          </p:cNvSpPr>
          <p:nvPr/>
        </p:nvSpPr>
        <p:spPr bwMode="auto">
          <a:xfrm>
            <a:off x="4419600" y="2895600"/>
            <a:ext cx="8382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Arc 13"/>
          <p:cNvSpPr>
            <a:spLocks/>
          </p:cNvSpPr>
          <p:nvPr/>
        </p:nvSpPr>
        <p:spPr bwMode="auto">
          <a:xfrm>
            <a:off x="5410200" y="3505200"/>
            <a:ext cx="8382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8" name="Arc 14"/>
          <p:cNvSpPr>
            <a:spLocks/>
          </p:cNvSpPr>
          <p:nvPr/>
        </p:nvSpPr>
        <p:spPr bwMode="auto">
          <a:xfrm>
            <a:off x="6553200" y="4114800"/>
            <a:ext cx="8382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9" name="Arc 15"/>
          <p:cNvSpPr>
            <a:spLocks/>
          </p:cNvSpPr>
          <p:nvPr/>
        </p:nvSpPr>
        <p:spPr bwMode="auto">
          <a:xfrm>
            <a:off x="7696200" y="4724400"/>
            <a:ext cx="8382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0" name="Arc 16"/>
          <p:cNvSpPr>
            <a:spLocks/>
          </p:cNvSpPr>
          <p:nvPr/>
        </p:nvSpPr>
        <p:spPr bwMode="auto">
          <a:xfrm flipH="1" flipV="1">
            <a:off x="6324600" y="5181600"/>
            <a:ext cx="10668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1" name="Arc 17"/>
          <p:cNvSpPr>
            <a:spLocks/>
          </p:cNvSpPr>
          <p:nvPr/>
        </p:nvSpPr>
        <p:spPr bwMode="auto">
          <a:xfrm flipH="1" flipV="1">
            <a:off x="5029200" y="4572000"/>
            <a:ext cx="10668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2" name="Arc 18"/>
          <p:cNvSpPr>
            <a:spLocks/>
          </p:cNvSpPr>
          <p:nvPr/>
        </p:nvSpPr>
        <p:spPr bwMode="auto">
          <a:xfrm flipH="1" flipV="1">
            <a:off x="3962400" y="3962400"/>
            <a:ext cx="10668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3" name="Arc 19"/>
          <p:cNvSpPr>
            <a:spLocks/>
          </p:cNvSpPr>
          <p:nvPr/>
        </p:nvSpPr>
        <p:spPr bwMode="auto">
          <a:xfrm flipH="1" flipV="1">
            <a:off x="2895600" y="3352800"/>
            <a:ext cx="9144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4" name="Arc 20"/>
          <p:cNvSpPr>
            <a:spLocks/>
          </p:cNvSpPr>
          <p:nvPr/>
        </p:nvSpPr>
        <p:spPr bwMode="auto">
          <a:xfrm flipH="1" flipV="1">
            <a:off x="1981200" y="2667000"/>
            <a:ext cx="9144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5" name="Arc 21"/>
          <p:cNvSpPr>
            <a:spLocks/>
          </p:cNvSpPr>
          <p:nvPr/>
        </p:nvSpPr>
        <p:spPr bwMode="auto">
          <a:xfrm flipH="1" flipV="1">
            <a:off x="685800" y="2057400"/>
            <a:ext cx="9144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4191000" y="1649413"/>
            <a:ext cx="42433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folHlink"/>
                </a:solidFill>
                <a:latin typeface="Times New Roman" pitchFamily="18" charset="0"/>
              </a:rPr>
              <a:t>Purpose --preliminary understanding</a:t>
            </a:r>
          </a:p>
          <a:p>
            <a:r>
              <a:rPr lang="en-US" sz="2000" b="1">
                <a:solidFill>
                  <a:schemeClr val="folHlink"/>
                </a:solidFill>
                <a:latin typeface="Times New Roman" pitchFamily="18" charset="0"/>
              </a:rPr>
              <a:t>Deliverable –request for project </a:t>
            </a:r>
          </a:p>
        </p:txBody>
      </p: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323850" y="3500438"/>
            <a:ext cx="23463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chemeClr val="folHlink"/>
                </a:solidFill>
                <a:latin typeface="Times New Roman" pitchFamily="18" charset="0"/>
              </a:rPr>
              <a:t>Database activity – </a:t>
            </a:r>
          </a:p>
          <a:p>
            <a:r>
              <a:rPr lang="en-US" sz="2000" b="1" dirty="0">
                <a:solidFill>
                  <a:schemeClr val="folHlink"/>
                </a:solidFill>
                <a:latin typeface="Times New Roman" pitchFamily="18" charset="0"/>
              </a:rPr>
              <a:t>enterprise modeling</a:t>
            </a:r>
          </a:p>
        </p:txBody>
      </p:sp>
      <p:sp>
        <p:nvSpPr>
          <p:cNvPr id="11288" name="Rectangle 24"/>
          <p:cNvSpPr>
            <a:spLocks noChangeArrowheads="1"/>
          </p:cNvSpPr>
          <p:nvPr/>
        </p:nvSpPr>
        <p:spPr bwMode="auto">
          <a:xfrm>
            <a:off x="424735" y="4343400"/>
            <a:ext cx="45720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dirty="0">
                <a:latin typeface="Arial" charset="0"/>
              </a:rPr>
              <a:t>First step in database development</a:t>
            </a:r>
          </a:p>
          <a:p>
            <a:r>
              <a:rPr lang="en-US" dirty="0">
                <a:latin typeface="Arial" charset="0"/>
              </a:rPr>
              <a:t>Specifies scope and general content</a:t>
            </a:r>
          </a:p>
          <a:p>
            <a:r>
              <a:rPr lang="en-US" dirty="0">
                <a:latin typeface="Arial" charset="0"/>
              </a:rPr>
              <a:t>Overall picture of organizational data, not specific design</a:t>
            </a:r>
          </a:p>
          <a:p>
            <a:r>
              <a:rPr lang="en-US" dirty="0">
                <a:latin typeface="Arial" charset="0"/>
              </a:rPr>
              <a:t>Entity-relationship diagram</a:t>
            </a:r>
          </a:p>
          <a:p>
            <a:r>
              <a:rPr lang="en-US" dirty="0">
                <a:latin typeface="Arial" charset="0"/>
              </a:rPr>
              <a:t>Descriptions of entity types</a:t>
            </a:r>
          </a:p>
          <a:p>
            <a:r>
              <a:rPr lang="en-US" dirty="0">
                <a:latin typeface="Arial" charset="0"/>
              </a:rPr>
              <a:t>Relationships between entities</a:t>
            </a:r>
          </a:p>
          <a:p>
            <a:r>
              <a:rPr lang="en-US" dirty="0">
                <a:latin typeface="Arial" charset="0"/>
              </a:rPr>
              <a:t>Business rules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6" grpId="0" autoUpdateAnimBg="0"/>
      <p:bldP spid="11287" grpId="0" autoUpdateAnimBg="0"/>
      <p:bldP spid="1128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sz="3200"/>
              <a:t>Systems Development Life Cycle </a:t>
            </a:r>
            <a:br>
              <a:rPr lang="en-US" sz="3200"/>
            </a:br>
            <a:endParaRPr lang="en-US" sz="3200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381000" y="1600200"/>
            <a:ext cx="152400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Arial Narrow" pitchFamily="34" charset="0"/>
              </a:rPr>
              <a:t>Project Identification</a:t>
            </a:r>
          </a:p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Arial Narrow" pitchFamily="34" charset="0"/>
              </a:rPr>
              <a:t> and Selection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1600200" y="2209800"/>
            <a:ext cx="15240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 b="1" i="1">
                <a:solidFill>
                  <a:schemeClr val="bg2"/>
                </a:solidFill>
                <a:latin typeface="Arial Narrow" pitchFamily="34" charset="0"/>
              </a:rPr>
              <a:t>Project Initiation</a:t>
            </a:r>
          </a:p>
          <a:p>
            <a:pPr algn="ctr" eaLnBrk="0" hangingPunct="0"/>
            <a:r>
              <a:rPr lang="en-US" sz="1400" b="1" i="1">
                <a:solidFill>
                  <a:schemeClr val="bg2"/>
                </a:solidFill>
                <a:latin typeface="Arial Narrow" pitchFamily="34" charset="0"/>
              </a:rPr>
              <a:t> and Planning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2895600" y="2819400"/>
            <a:ext cx="15240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Arial Narrow" pitchFamily="34" charset="0"/>
              </a:rPr>
              <a:t>Analysis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5029200" y="4114800"/>
            <a:ext cx="15240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Arial Narrow" pitchFamily="34" charset="0"/>
              </a:rPr>
              <a:t>Physical Design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6172200" y="4724400"/>
            <a:ext cx="15240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Arial Narrow" pitchFamily="34" charset="0"/>
              </a:rPr>
              <a:t>Implementation</a:t>
            </a: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7391400" y="5334000"/>
            <a:ext cx="15240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Arial Narrow" pitchFamily="34" charset="0"/>
              </a:rPr>
              <a:t>Maintenance</a:t>
            </a: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3810000" y="3505200"/>
            <a:ext cx="15240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Arial Narrow" pitchFamily="34" charset="0"/>
              </a:rPr>
              <a:t>Logical Design</a:t>
            </a:r>
          </a:p>
        </p:txBody>
      </p:sp>
      <p:sp>
        <p:nvSpPr>
          <p:cNvPr id="12298" name="Arc 10"/>
          <p:cNvSpPr>
            <a:spLocks/>
          </p:cNvSpPr>
          <p:nvPr/>
        </p:nvSpPr>
        <p:spPr bwMode="auto">
          <a:xfrm>
            <a:off x="1905000" y="1600200"/>
            <a:ext cx="8382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Arc 11"/>
          <p:cNvSpPr>
            <a:spLocks/>
          </p:cNvSpPr>
          <p:nvPr/>
        </p:nvSpPr>
        <p:spPr bwMode="auto">
          <a:xfrm>
            <a:off x="3124200" y="2209800"/>
            <a:ext cx="8382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Arc 12"/>
          <p:cNvSpPr>
            <a:spLocks/>
          </p:cNvSpPr>
          <p:nvPr/>
        </p:nvSpPr>
        <p:spPr bwMode="auto">
          <a:xfrm>
            <a:off x="4419600" y="2895600"/>
            <a:ext cx="8382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1" name="Arc 13"/>
          <p:cNvSpPr>
            <a:spLocks/>
          </p:cNvSpPr>
          <p:nvPr/>
        </p:nvSpPr>
        <p:spPr bwMode="auto">
          <a:xfrm>
            <a:off x="5410200" y="3505200"/>
            <a:ext cx="8382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Arc 14"/>
          <p:cNvSpPr>
            <a:spLocks/>
          </p:cNvSpPr>
          <p:nvPr/>
        </p:nvSpPr>
        <p:spPr bwMode="auto">
          <a:xfrm>
            <a:off x="6553200" y="4114800"/>
            <a:ext cx="8382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3" name="Arc 15"/>
          <p:cNvSpPr>
            <a:spLocks/>
          </p:cNvSpPr>
          <p:nvPr/>
        </p:nvSpPr>
        <p:spPr bwMode="auto">
          <a:xfrm>
            <a:off x="7696200" y="4724400"/>
            <a:ext cx="8382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4" name="Arc 16"/>
          <p:cNvSpPr>
            <a:spLocks/>
          </p:cNvSpPr>
          <p:nvPr/>
        </p:nvSpPr>
        <p:spPr bwMode="auto">
          <a:xfrm flipH="1" flipV="1">
            <a:off x="6324600" y="5181600"/>
            <a:ext cx="10668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5" name="Arc 17"/>
          <p:cNvSpPr>
            <a:spLocks/>
          </p:cNvSpPr>
          <p:nvPr/>
        </p:nvSpPr>
        <p:spPr bwMode="auto">
          <a:xfrm flipH="1" flipV="1">
            <a:off x="5029200" y="4572000"/>
            <a:ext cx="10668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6" name="Arc 18"/>
          <p:cNvSpPr>
            <a:spLocks/>
          </p:cNvSpPr>
          <p:nvPr/>
        </p:nvSpPr>
        <p:spPr bwMode="auto">
          <a:xfrm flipH="1" flipV="1">
            <a:off x="3962400" y="3962400"/>
            <a:ext cx="10668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7" name="Arc 19"/>
          <p:cNvSpPr>
            <a:spLocks/>
          </p:cNvSpPr>
          <p:nvPr/>
        </p:nvSpPr>
        <p:spPr bwMode="auto">
          <a:xfrm flipH="1" flipV="1">
            <a:off x="2895600" y="3352800"/>
            <a:ext cx="9144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8" name="Arc 20"/>
          <p:cNvSpPr>
            <a:spLocks/>
          </p:cNvSpPr>
          <p:nvPr/>
        </p:nvSpPr>
        <p:spPr bwMode="auto">
          <a:xfrm flipH="1" flipV="1">
            <a:off x="1981200" y="2667000"/>
            <a:ext cx="9144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9" name="Arc 21"/>
          <p:cNvSpPr>
            <a:spLocks/>
          </p:cNvSpPr>
          <p:nvPr/>
        </p:nvSpPr>
        <p:spPr bwMode="auto">
          <a:xfrm flipH="1" flipV="1">
            <a:off x="685800" y="2057400"/>
            <a:ext cx="9144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0" name="Text Box 22"/>
          <p:cNvSpPr txBox="1">
            <a:spLocks noChangeArrowheads="1"/>
          </p:cNvSpPr>
          <p:nvPr/>
        </p:nvSpPr>
        <p:spPr bwMode="auto">
          <a:xfrm>
            <a:off x="3581400" y="1649413"/>
            <a:ext cx="5562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b="1">
                <a:solidFill>
                  <a:schemeClr val="folHlink"/>
                </a:solidFill>
                <a:latin typeface="Times New Roman" pitchFamily="18" charset="0"/>
              </a:rPr>
              <a:t>Purpose – state business situation and solution</a:t>
            </a:r>
          </a:p>
          <a:p>
            <a:r>
              <a:rPr lang="en-US" sz="2000" b="1">
                <a:solidFill>
                  <a:schemeClr val="folHlink"/>
                </a:solidFill>
                <a:latin typeface="Times New Roman" pitchFamily="18" charset="0"/>
              </a:rPr>
              <a:t>Deliverable – request for analysis</a:t>
            </a:r>
          </a:p>
        </p:txBody>
      </p:sp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762000" y="4572000"/>
            <a:ext cx="29606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folHlink"/>
                </a:solidFill>
                <a:latin typeface="Times New Roman" pitchFamily="18" charset="0"/>
              </a:rPr>
              <a:t>Database activity – </a:t>
            </a:r>
          </a:p>
          <a:p>
            <a:r>
              <a:rPr lang="en-US" sz="2000" b="1">
                <a:solidFill>
                  <a:schemeClr val="folHlink"/>
                </a:solidFill>
                <a:latin typeface="Times New Roman" pitchFamily="18" charset="0"/>
              </a:rPr>
              <a:t>conceptual data modeling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10" grpId="0" autoUpdateAnimBg="0"/>
      <p:bldP spid="12311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sz="3200"/>
              <a:t>Systems Development Life Cycle </a:t>
            </a:r>
            <a:br>
              <a:rPr lang="en-US" sz="3200"/>
            </a:br>
            <a:endParaRPr lang="en-US" sz="3200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81000" y="1600200"/>
            <a:ext cx="152400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Arial Narrow" pitchFamily="34" charset="0"/>
              </a:rPr>
              <a:t>Project Identification</a:t>
            </a:r>
          </a:p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Arial Narrow" pitchFamily="34" charset="0"/>
              </a:rPr>
              <a:t> and Selection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00200" y="2209800"/>
            <a:ext cx="15240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Arial Narrow" pitchFamily="34" charset="0"/>
              </a:rPr>
              <a:t>Project Initiation</a:t>
            </a:r>
          </a:p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Arial Narrow" pitchFamily="34" charset="0"/>
              </a:rPr>
              <a:t> and Planning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2895600" y="2819400"/>
            <a:ext cx="15240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 b="1" i="1">
                <a:solidFill>
                  <a:schemeClr val="bg2"/>
                </a:solidFill>
                <a:latin typeface="Arial Narrow" pitchFamily="34" charset="0"/>
              </a:rPr>
              <a:t>Analysis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5029200" y="4114800"/>
            <a:ext cx="15240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Arial Narrow" pitchFamily="34" charset="0"/>
              </a:rPr>
              <a:t>Physical Design</a:t>
            </a: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172200" y="4724400"/>
            <a:ext cx="15240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Arial Narrow" pitchFamily="34" charset="0"/>
              </a:rPr>
              <a:t>Implementation</a:t>
            </a: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391400" y="5334000"/>
            <a:ext cx="15240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Arial Narrow" pitchFamily="34" charset="0"/>
              </a:rPr>
              <a:t>Maintenance</a:t>
            </a: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3810000" y="3505200"/>
            <a:ext cx="15240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Arial Narrow" pitchFamily="34" charset="0"/>
              </a:rPr>
              <a:t>Logical Design</a:t>
            </a:r>
          </a:p>
        </p:txBody>
      </p:sp>
      <p:sp>
        <p:nvSpPr>
          <p:cNvPr id="13322" name="Arc 10"/>
          <p:cNvSpPr>
            <a:spLocks/>
          </p:cNvSpPr>
          <p:nvPr/>
        </p:nvSpPr>
        <p:spPr bwMode="auto">
          <a:xfrm>
            <a:off x="1905000" y="1600200"/>
            <a:ext cx="8382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Arc 11"/>
          <p:cNvSpPr>
            <a:spLocks/>
          </p:cNvSpPr>
          <p:nvPr/>
        </p:nvSpPr>
        <p:spPr bwMode="auto">
          <a:xfrm>
            <a:off x="3124200" y="2209800"/>
            <a:ext cx="8382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Arc 12"/>
          <p:cNvSpPr>
            <a:spLocks/>
          </p:cNvSpPr>
          <p:nvPr/>
        </p:nvSpPr>
        <p:spPr bwMode="auto">
          <a:xfrm>
            <a:off x="4419600" y="2895600"/>
            <a:ext cx="8382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Arc 13"/>
          <p:cNvSpPr>
            <a:spLocks/>
          </p:cNvSpPr>
          <p:nvPr/>
        </p:nvSpPr>
        <p:spPr bwMode="auto">
          <a:xfrm>
            <a:off x="5410200" y="3505200"/>
            <a:ext cx="8382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Arc 14"/>
          <p:cNvSpPr>
            <a:spLocks/>
          </p:cNvSpPr>
          <p:nvPr/>
        </p:nvSpPr>
        <p:spPr bwMode="auto">
          <a:xfrm>
            <a:off x="6553200" y="4114800"/>
            <a:ext cx="8382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Arc 15"/>
          <p:cNvSpPr>
            <a:spLocks/>
          </p:cNvSpPr>
          <p:nvPr/>
        </p:nvSpPr>
        <p:spPr bwMode="auto">
          <a:xfrm>
            <a:off x="7696200" y="4724400"/>
            <a:ext cx="8382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Arc 16"/>
          <p:cNvSpPr>
            <a:spLocks/>
          </p:cNvSpPr>
          <p:nvPr/>
        </p:nvSpPr>
        <p:spPr bwMode="auto">
          <a:xfrm flipH="1" flipV="1">
            <a:off x="6324600" y="5181600"/>
            <a:ext cx="10668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Arc 17"/>
          <p:cNvSpPr>
            <a:spLocks/>
          </p:cNvSpPr>
          <p:nvPr/>
        </p:nvSpPr>
        <p:spPr bwMode="auto">
          <a:xfrm flipH="1" flipV="1">
            <a:off x="5029200" y="4572000"/>
            <a:ext cx="10668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Arc 18"/>
          <p:cNvSpPr>
            <a:spLocks/>
          </p:cNvSpPr>
          <p:nvPr/>
        </p:nvSpPr>
        <p:spPr bwMode="auto">
          <a:xfrm flipH="1" flipV="1">
            <a:off x="3962400" y="3962400"/>
            <a:ext cx="10668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1" name="Arc 19"/>
          <p:cNvSpPr>
            <a:spLocks/>
          </p:cNvSpPr>
          <p:nvPr/>
        </p:nvSpPr>
        <p:spPr bwMode="auto">
          <a:xfrm flipH="1" flipV="1">
            <a:off x="2895600" y="3352800"/>
            <a:ext cx="9144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2" name="Arc 20"/>
          <p:cNvSpPr>
            <a:spLocks/>
          </p:cNvSpPr>
          <p:nvPr/>
        </p:nvSpPr>
        <p:spPr bwMode="auto">
          <a:xfrm flipH="1" flipV="1">
            <a:off x="1981200" y="2667000"/>
            <a:ext cx="9144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3" name="Arc 21"/>
          <p:cNvSpPr>
            <a:spLocks/>
          </p:cNvSpPr>
          <p:nvPr/>
        </p:nvSpPr>
        <p:spPr bwMode="auto">
          <a:xfrm flipH="1" flipV="1">
            <a:off x="685800" y="2057400"/>
            <a:ext cx="9144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4" name="Text Box 22"/>
          <p:cNvSpPr txBox="1">
            <a:spLocks noChangeArrowheads="1"/>
          </p:cNvSpPr>
          <p:nvPr/>
        </p:nvSpPr>
        <p:spPr bwMode="auto">
          <a:xfrm>
            <a:off x="3810000" y="1676400"/>
            <a:ext cx="50847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folHlink"/>
                </a:solidFill>
                <a:latin typeface="Times New Roman" pitchFamily="18" charset="0"/>
              </a:rPr>
              <a:t>Purpose –thorough analysis</a:t>
            </a:r>
          </a:p>
          <a:p>
            <a:r>
              <a:rPr lang="en-US" sz="2000" b="1">
                <a:solidFill>
                  <a:schemeClr val="folHlink"/>
                </a:solidFill>
                <a:latin typeface="Times New Roman" pitchFamily="18" charset="0"/>
              </a:rPr>
              <a:t>Deliverable – functional system specifications</a:t>
            </a:r>
          </a:p>
        </p:txBody>
      </p:sp>
      <p:sp>
        <p:nvSpPr>
          <p:cNvPr id="13335" name="Text Box 23"/>
          <p:cNvSpPr txBox="1">
            <a:spLocks noChangeArrowheads="1"/>
          </p:cNvSpPr>
          <p:nvPr/>
        </p:nvSpPr>
        <p:spPr bwMode="auto">
          <a:xfrm>
            <a:off x="762000" y="4572000"/>
            <a:ext cx="29606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folHlink"/>
                </a:solidFill>
                <a:latin typeface="Times New Roman" pitchFamily="18" charset="0"/>
              </a:rPr>
              <a:t>Database activity – </a:t>
            </a:r>
          </a:p>
          <a:p>
            <a:r>
              <a:rPr lang="en-US" sz="2000" b="1">
                <a:solidFill>
                  <a:schemeClr val="folHlink"/>
                </a:solidFill>
                <a:latin typeface="Times New Roman" pitchFamily="18" charset="0"/>
              </a:rPr>
              <a:t>conceptual data modeling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4" grpId="0" autoUpdateAnimBg="0"/>
      <p:bldP spid="13335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sz="3200"/>
              <a:t>Systems Development Life Cycle </a:t>
            </a:r>
            <a:br>
              <a:rPr lang="en-US" sz="3200"/>
            </a:br>
            <a:endParaRPr lang="en-US" sz="3200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81000" y="1600200"/>
            <a:ext cx="152400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Arial Narrow" pitchFamily="34" charset="0"/>
              </a:rPr>
              <a:t>Project Identification</a:t>
            </a:r>
          </a:p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Arial Narrow" pitchFamily="34" charset="0"/>
              </a:rPr>
              <a:t> and Selection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1600200" y="2209800"/>
            <a:ext cx="15240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Arial Narrow" pitchFamily="34" charset="0"/>
              </a:rPr>
              <a:t>Project Initiation</a:t>
            </a:r>
          </a:p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Arial Narrow" pitchFamily="34" charset="0"/>
              </a:rPr>
              <a:t> and Planning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2895600" y="2819400"/>
            <a:ext cx="15240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Arial Narrow" pitchFamily="34" charset="0"/>
              </a:rPr>
              <a:t>Analysis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5029200" y="4114800"/>
            <a:ext cx="15240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Arial Narrow" pitchFamily="34" charset="0"/>
              </a:rPr>
              <a:t>Physical Design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6172200" y="4724400"/>
            <a:ext cx="15240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Arial Narrow" pitchFamily="34" charset="0"/>
              </a:rPr>
              <a:t>Implementation</a:t>
            </a: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391400" y="5334000"/>
            <a:ext cx="15240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Arial Narrow" pitchFamily="34" charset="0"/>
              </a:rPr>
              <a:t>Maintenance</a:t>
            </a: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810000" y="3505200"/>
            <a:ext cx="15240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 b="1" i="1">
                <a:solidFill>
                  <a:schemeClr val="bg2"/>
                </a:solidFill>
                <a:latin typeface="Arial Narrow" pitchFamily="34" charset="0"/>
              </a:rPr>
              <a:t>Logical Design</a:t>
            </a:r>
          </a:p>
        </p:txBody>
      </p:sp>
      <p:sp>
        <p:nvSpPr>
          <p:cNvPr id="14346" name="Arc 10"/>
          <p:cNvSpPr>
            <a:spLocks/>
          </p:cNvSpPr>
          <p:nvPr/>
        </p:nvSpPr>
        <p:spPr bwMode="auto">
          <a:xfrm>
            <a:off x="1905000" y="1600200"/>
            <a:ext cx="8382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Arc 11"/>
          <p:cNvSpPr>
            <a:spLocks/>
          </p:cNvSpPr>
          <p:nvPr/>
        </p:nvSpPr>
        <p:spPr bwMode="auto">
          <a:xfrm>
            <a:off x="3124200" y="2209800"/>
            <a:ext cx="8382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8" name="Arc 12"/>
          <p:cNvSpPr>
            <a:spLocks/>
          </p:cNvSpPr>
          <p:nvPr/>
        </p:nvSpPr>
        <p:spPr bwMode="auto">
          <a:xfrm>
            <a:off x="4419600" y="2895600"/>
            <a:ext cx="8382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9" name="Arc 13"/>
          <p:cNvSpPr>
            <a:spLocks/>
          </p:cNvSpPr>
          <p:nvPr/>
        </p:nvSpPr>
        <p:spPr bwMode="auto">
          <a:xfrm>
            <a:off x="5410200" y="3505200"/>
            <a:ext cx="8382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0" name="Arc 14"/>
          <p:cNvSpPr>
            <a:spLocks/>
          </p:cNvSpPr>
          <p:nvPr/>
        </p:nvSpPr>
        <p:spPr bwMode="auto">
          <a:xfrm>
            <a:off x="6553200" y="4114800"/>
            <a:ext cx="8382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1" name="Arc 15"/>
          <p:cNvSpPr>
            <a:spLocks/>
          </p:cNvSpPr>
          <p:nvPr/>
        </p:nvSpPr>
        <p:spPr bwMode="auto">
          <a:xfrm>
            <a:off x="7696200" y="4724400"/>
            <a:ext cx="8382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2" name="Arc 16"/>
          <p:cNvSpPr>
            <a:spLocks/>
          </p:cNvSpPr>
          <p:nvPr/>
        </p:nvSpPr>
        <p:spPr bwMode="auto">
          <a:xfrm flipH="1" flipV="1">
            <a:off x="6324600" y="5181600"/>
            <a:ext cx="10668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3" name="Arc 17"/>
          <p:cNvSpPr>
            <a:spLocks/>
          </p:cNvSpPr>
          <p:nvPr/>
        </p:nvSpPr>
        <p:spPr bwMode="auto">
          <a:xfrm flipH="1" flipV="1">
            <a:off x="5029200" y="4572000"/>
            <a:ext cx="10668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4" name="Arc 18"/>
          <p:cNvSpPr>
            <a:spLocks/>
          </p:cNvSpPr>
          <p:nvPr/>
        </p:nvSpPr>
        <p:spPr bwMode="auto">
          <a:xfrm flipH="1" flipV="1">
            <a:off x="3962400" y="3962400"/>
            <a:ext cx="10668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5" name="Arc 19"/>
          <p:cNvSpPr>
            <a:spLocks/>
          </p:cNvSpPr>
          <p:nvPr/>
        </p:nvSpPr>
        <p:spPr bwMode="auto">
          <a:xfrm flipH="1" flipV="1">
            <a:off x="2895600" y="3352800"/>
            <a:ext cx="9144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6" name="Arc 20"/>
          <p:cNvSpPr>
            <a:spLocks/>
          </p:cNvSpPr>
          <p:nvPr/>
        </p:nvSpPr>
        <p:spPr bwMode="auto">
          <a:xfrm flipH="1" flipV="1">
            <a:off x="1981200" y="2667000"/>
            <a:ext cx="9144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Arc 21"/>
          <p:cNvSpPr>
            <a:spLocks/>
          </p:cNvSpPr>
          <p:nvPr/>
        </p:nvSpPr>
        <p:spPr bwMode="auto">
          <a:xfrm flipH="1" flipV="1">
            <a:off x="685800" y="2057400"/>
            <a:ext cx="9144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Text Box 22"/>
          <p:cNvSpPr txBox="1">
            <a:spLocks noChangeArrowheads="1"/>
          </p:cNvSpPr>
          <p:nvPr/>
        </p:nvSpPr>
        <p:spPr bwMode="auto">
          <a:xfrm>
            <a:off x="3581400" y="1600200"/>
            <a:ext cx="5137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folHlink"/>
                </a:solidFill>
                <a:latin typeface="Times New Roman" pitchFamily="18" charset="0"/>
              </a:rPr>
              <a:t>Purpose –information requirements structure</a:t>
            </a:r>
          </a:p>
          <a:p>
            <a:r>
              <a:rPr lang="en-US" sz="2000" b="1">
                <a:solidFill>
                  <a:schemeClr val="folHlink"/>
                </a:solidFill>
                <a:latin typeface="Times New Roman" pitchFamily="18" charset="0"/>
              </a:rPr>
              <a:t>Deliverable – detailed design specifications</a:t>
            </a:r>
          </a:p>
        </p:txBody>
      </p:sp>
      <p:sp>
        <p:nvSpPr>
          <p:cNvPr id="14359" name="Text Box 23"/>
          <p:cNvSpPr txBox="1">
            <a:spLocks noChangeArrowheads="1"/>
          </p:cNvSpPr>
          <p:nvPr/>
        </p:nvSpPr>
        <p:spPr bwMode="auto">
          <a:xfrm>
            <a:off x="762000" y="4572000"/>
            <a:ext cx="26638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folHlink"/>
                </a:solidFill>
                <a:latin typeface="Times New Roman" pitchFamily="18" charset="0"/>
              </a:rPr>
              <a:t>Database activity – </a:t>
            </a:r>
          </a:p>
          <a:p>
            <a:r>
              <a:rPr lang="en-US" sz="2000" b="1">
                <a:solidFill>
                  <a:schemeClr val="folHlink"/>
                </a:solidFill>
                <a:latin typeface="Times New Roman" pitchFamily="18" charset="0"/>
              </a:rPr>
              <a:t>logical database design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8" grpId="0" autoUpdateAnimBg="0"/>
      <p:bldP spid="14359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sz="3200"/>
              <a:t>Systems Development Life Cycle </a:t>
            </a:r>
            <a:br>
              <a:rPr lang="en-US" sz="3200"/>
            </a:br>
            <a:endParaRPr lang="en-US" sz="3200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81000" y="1600200"/>
            <a:ext cx="152400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Arial Narrow" pitchFamily="34" charset="0"/>
              </a:rPr>
              <a:t>Project Identification</a:t>
            </a:r>
          </a:p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Arial Narrow" pitchFamily="34" charset="0"/>
              </a:rPr>
              <a:t> and Selection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00200" y="2209800"/>
            <a:ext cx="15240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Arial Narrow" pitchFamily="34" charset="0"/>
              </a:rPr>
              <a:t>Project Initiation</a:t>
            </a:r>
          </a:p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Arial Narrow" pitchFamily="34" charset="0"/>
              </a:rPr>
              <a:t> and Planning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2895600" y="2819400"/>
            <a:ext cx="15240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Arial Narrow" pitchFamily="34" charset="0"/>
              </a:rPr>
              <a:t>Analysis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5029200" y="4114800"/>
            <a:ext cx="15240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 b="1" i="1">
                <a:solidFill>
                  <a:schemeClr val="bg2"/>
                </a:solidFill>
                <a:latin typeface="Arial Narrow" pitchFamily="34" charset="0"/>
              </a:rPr>
              <a:t>Physical Design</a:t>
            </a: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6172200" y="4724400"/>
            <a:ext cx="15240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Arial Narrow" pitchFamily="34" charset="0"/>
              </a:rPr>
              <a:t>Implementation</a:t>
            </a: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7391400" y="5334000"/>
            <a:ext cx="15240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Arial Narrow" pitchFamily="34" charset="0"/>
              </a:rPr>
              <a:t>Maintenance</a:t>
            </a:r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3810000" y="3505200"/>
            <a:ext cx="15240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Arial Narrow" pitchFamily="34" charset="0"/>
              </a:rPr>
              <a:t>Logical Design</a:t>
            </a:r>
          </a:p>
        </p:txBody>
      </p:sp>
      <p:sp>
        <p:nvSpPr>
          <p:cNvPr id="15370" name="Arc 10"/>
          <p:cNvSpPr>
            <a:spLocks/>
          </p:cNvSpPr>
          <p:nvPr/>
        </p:nvSpPr>
        <p:spPr bwMode="auto">
          <a:xfrm>
            <a:off x="1905000" y="1600200"/>
            <a:ext cx="8382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1" name="Arc 11"/>
          <p:cNvSpPr>
            <a:spLocks/>
          </p:cNvSpPr>
          <p:nvPr/>
        </p:nvSpPr>
        <p:spPr bwMode="auto">
          <a:xfrm>
            <a:off x="3124200" y="2209800"/>
            <a:ext cx="8382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2" name="Arc 12"/>
          <p:cNvSpPr>
            <a:spLocks/>
          </p:cNvSpPr>
          <p:nvPr/>
        </p:nvSpPr>
        <p:spPr bwMode="auto">
          <a:xfrm>
            <a:off x="4419600" y="2895600"/>
            <a:ext cx="8382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3" name="Arc 13"/>
          <p:cNvSpPr>
            <a:spLocks/>
          </p:cNvSpPr>
          <p:nvPr/>
        </p:nvSpPr>
        <p:spPr bwMode="auto">
          <a:xfrm>
            <a:off x="5410200" y="3505200"/>
            <a:ext cx="8382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4" name="Arc 14"/>
          <p:cNvSpPr>
            <a:spLocks/>
          </p:cNvSpPr>
          <p:nvPr/>
        </p:nvSpPr>
        <p:spPr bwMode="auto">
          <a:xfrm>
            <a:off x="6553200" y="4114800"/>
            <a:ext cx="8382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5" name="Arc 15"/>
          <p:cNvSpPr>
            <a:spLocks/>
          </p:cNvSpPr>
          <p:nvPr/>
        </p:nvSpPr>
        <p:spPr bwMode="auto">
          <a:xfrm>
            <a:off x="7696200" y="4724400"/>
            <a:ext cx="8382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6" name="Arc 16"/>
          <p:cNvSpPr>
            <a:spLocks/>
          </p:cNvSpPr>
          <p:nvPr/>
        </p:nvSpPr>
        <p:spPr bwMode="auto">
          <a:xfrm flipH="1" flipV="1">
            <a:off x="6324600" y="5181600"/>
            <a:ext cx="10668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7" name="Arc 17"/>
          <p:cNvSpPr>
            <a:spLocks/>
          </p:cNvSpPr>
          <p:nvPr/>
        </p:nvSpPr>
        <p:spPr bwMode="auto">
          <a:xfrm flipH="1" flipV="1">
            <a:off x="5029200" y="4572000"/>
            <a:ext cx="10668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8" name="Arc 18"/>
          <p:cNvSpPr>
            <a:spLocks/>
          </p:cNvSpPr>
          <p:nvPr/>
        </p:nvSpPr>
        <p:spPr bwMode="auto">
          <a:xfrm flipH="1" flipV="1">
            <a:off x="3962400" y="3962400"/>
            <a:ext cx="10668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9" name="Arc 19"/>
          <p:cNvSpPr>
            <a:spLocks/>
          </p:cNvSpPr>
          <p:nvPr/>
        </p:nvSpPr>
        <p:spPr bwMode="auto">
          <a:xfrm flipH="1" flipV="1">
            <a:off x="2895600" y="3352800"/>
            <a:ext cx="9144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0" name="Arc 20"/>
          <p:cNvSpPr>
            <a:spLocks/>
          </p:cNvSpPr>
          <p:nvPr/>
        </p:nvSpPr>
        <p:spPr bwMode="auto">
          <a:xfrm flipH="1" flipV="1">
            <a:off x="1981200" y="2667000"/>
            <a:ext cx="9144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1" name="Arc 21"/>
          <p:cNvSpPr>
            <a:spLocks/>
          </p:cNvSpPr>
          <p:nvPr/>
        </p:nvSpPr>
        <p:spPr bwMode="auto">
          <a:xfrm flipH="1" flipV="1">
            <a:off x="685800" y="2057400"/>
            <a:ext cx="9144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2" name="Text Box 22"/>
          <p:cNvSpPr txBox="1">
            <a:spLocks noChangeArrowheads="1"/>
          </p:cNvSpPr>
          <p:nvPr/>
        </p:nvSpPr>
        <p:spPr bwMode="auto">
          <a:xfrm>
            <a:off x="4495800" y="1524000"/>
            <a:ext cx="40386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b="1">
                <a:solidFill>
                  <a:schemeClr val="folHlink"/>
                </a:solidFill>
                <a:latin typeface="Times New Roman" pitchFamily="18" charset="0"/>
              </a:rPr>
              <a:t>Purpose –develop technology specs</a:t>
            </a:r>
          </a:p>
          <a:p>
            <a:r>
              <a:rPr lang="en-US" sz="2000" b="1">
                <a:solidFill>
                  <a:schemeClr val="folHlink"/>
                </a:solidFill>
                <a:latin typeface="Times New Roman" pitchFamily="18" charset="0"/>
              </a:rPr>
              <a:t>Deliverable – program/data structures, technology purchases, organization redesigns</a:t>
            </a:r>
          </a:p>
        </p:txBody>
      </p:sp>
      <p:sp>
        <p:nvSpPr>
          <p:cNvPr id="15383" name="Text Box 23"/>
          <p:cNvSpPr txBox="1">
            <a:spLocks noChangeArrowheads="1"/>
          </p:cNvSpPr>
          <p:nvPr/>
        </p:nvSpPr>
        <p:spPr bwMode="auto">
          <a:xfrm>
            <a:off x="762000" y="4572000"/>
            <a:ext cx="28479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folHlink"/>
                </a:solidFill>
                <a:latin typeface="Times New Roman" pitchFamily="18" charset="0"/>
              </a:rPr>
              <a:t>Database activity – </a:t>
            </a:r>
          </a:p>
          <a:p>
            <a:r>
              <a:rPr lang="en-US" sz="2000" b="1">
                <a:solidFill>
                  <a:schemeClr val="folHlink"/>
                </a:solidFill>
                <a:latin typeface="Times New Roman" pitchFamily="18" charset="0"/>
              </a:rPr>
              <a:t>physical database design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2" grpId="0" autoUpdateAnimBg="0"/>
      <p:bldP spid="15383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sz="3200"/>
              <a:t>Systems Development Life Cycle </a:t>
            </a:r>
            <a:br>
              <a:rPr lang="en-US" sz="3200"/>
            </a:br>
            <a:endParaRPr lang="en-US" sz="3200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381000" y="1600200"/>
            <a:ext cx="152400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Arial Narrow" pitchFamily="34" charset="0"/>
              </a:rPr>
              <a:t>Project Identification</a:t>
            </a:r>
          </a:p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Arial Narrow" pitchFamily="34" charset="0"/>
              </a:rPr>
              <a:t> and Selection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1600200" y="2209800"/>
            <a:ext cx="15240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Arial Narrow" pitchFamily="34" charset="0"/>
              </a:rPr>
              <a:t>Project Initiation</a:t>
            </a:r>
          </a:p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Arial Narrow" pitchFamily="34" charset="0"/>
              </a:rPr>
              <a:t> and Planning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2895600" y="2819400"/>
            <a:ext cx="15240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Arial Narrow" pitchFamily="34" charset="0"/>
              </a:rPr>
              <a:t>Analysis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5029200" y="4114800"/>
            <a:ext cx="15240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Arial Narrow" pitchFamily="34" charset="0"/>
              </a:rPr>
              <a:t>Physical Design</a:t>
            </a: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6172200" y="4724400"/>
            <a:ext cx="15240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 b="1" i="1" dirty="0">
                <a:solidFill>
                  <a:schemeClr val="bg2"/>
                </a:solidFill>
                <a:latin typeface="Arial Narrow" pitchFamily="34" charset="0"/>
              </a:rPr>
              <a:t>Implementation</a:t>
            </a: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391400" y="5334000"/>
            <a:ext cx="15240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Arial Narrow" pitchFamily="34" charset="0"/>
              </a:rPr>
              <a:t>Maintenance</a:t>
            </a:r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3810000" y="3505200"/>
            <a:ext cx="15240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Arial Narrow" pitchFamily="34" charset="0"/>
              </a:rPr>
              <a:t>Logical Design</a:t>
            </a:r>
          </a:p>
        </p:txBody>
      </p:sp>
      <p:sp>
        <p:nvSpPr>
          <p:cNvPr id="16394" name="Arc 10"/>
          <p:cNvSpPr>
            <a:spLocks/>
          </p:cNvSpPr>
          <p:nvPr/>
        </p:nvSpPr>
        <p:spPr bwMode="auto">
          <a:xfrm>
            <a:off x="1905000" y="1600200"/>
            <a:ext cx="8382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5" name="Arc 11"/>
          <p:cNvSpPr>
            <a:spLocks/>
          </p:cNvSpPr>
          <p:nvPr/>
        </p:nvSpPr>
        <p:spPr bwMode="auto">
          <a:xfrm>
            <a:off x="3124200" y="2209800"/>
            <a:ext cx="8382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Arc 12"/>
          <p:cNvSpPr>
            <a:spLocks/>
          </p:cNvSpPr>
          <p:nvPr/>
        </p:nvSpPr>
        <p:spPr bwMode="auto">
          <a:xfrm>
            <a:off x="4419600" y="2895600"/>
            <a:ext cx="8382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7" name="Arc 13"/>
          <p:cNvSpPr>
            <a:spLocks/>
          </p:cNvSpPr>
          <p:nvPr/>
        </p:nvSpPr>
        <p:spPr bwMode="auto">
          <a:xfrm>
            <a:off x="5410200" y="3505200"/>
            <a:ext cx="8382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8" name="Arc 14"/>
          <p:cNvSpPr>
            <a:spLocks/>
          </p:cNvSpPr>
          <p:nvPr/>
        </p:nvSpPr>
        <p:spPr bwMode="auto">
          <a:xfrm>
            <a:off x="6553200" y="4114800"/>
            <a:ext cx="8382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9" name="Arc 15"/>
          <p:cNvSpPr>
            <a:spLocks/>
          </p:cNvSpPr>
          <p:nvPr/>
        </p:nvSpPr>
        <p:spPr bwMode="auto">
          <a:xfrm>
            <a:off x="7696200" y="4724400"/>
            <a:ext cx="8382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0" name="Arc 16"/>
          <p:cNvSpPr>
            <a:spLocks/>
          </p:cNvSpPr>
          <p:nvPr/>
        </p:nvSpPr>
        <p:spPr bwMode="auto">
          <a:xfrm flipH="1" flipV="1">
            <a:off x="6324600" y="5181600"/>
            <a:ext cx="10668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1" name="Arc 17"/>
          <p:cNvSpPr>
            <a:spLocks/>
          </p:cNvSpPr>
          <p:nvPr/>
        </p:nvSpPr>
        <p:spPr bwMode="auto">
          <a:xfrm flipH="1" flipV="1">
            <a:off x="5029200" y="4572000"/>
            <a:ext cx="10668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2" name="Arc 18"/>
          <p:cNvSpPr>
            <a:spLocks/>
          </p:cNvSpPr>
          <p:nvPr/>
        </p:nvSpPr>
        <p:spPr bwMode="auto">
          <a:xfrm flipH="1" flipV="1">
            <a:off x="3962400" y="3962400"/>
            <a:ext cx="10668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3" name="Arc 19"/>
          <p:cNvSpPr>
            <a:spLocks/>
          </p:cNvSpPr>
          <p:nvPr/>
        </p:nvSpPr>
        <p:spPr bwMode="auto">
          <a:xfrm flipH="1" flipV="1">
            <a:off x="2895600" y="3352800"/>
            <a:ext cx="9144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4" name="Arc 20"/>
          <p:cNvSpPr>
            <a:spLocks/>
          </p:cNvSpPr>
          <p:nvPr/>
        </p:nvSpPr>
        <p:spPr bwMode="auto">
          <a:xfrm flipH="1" flipV="1">
            <a:off x="1981200" y="2667000"/>
            <a:ext cx="9144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5" name="Arc 21"/>
          <p:cNvSpPr>
            <a:spLocks/>
          </p:cNvSpPr>
          <p:nvPr/>
        </p:nvSpPr>
        <p:spPr bwMode="auto">
          <a:xfrm flipH="1" flipV="1">
            <a:off x="685800" y="2057400"/>
            <a:ext cx="9144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6" name="Text Box 22"/>
          <p:cNvSpPr txBox="1">
            <a:spLocks noChangeArrowheads="1"/>
          </p:cNvSpPr>
          <p:nvPr/>
        </p:nvSpPr>
        <p:spPr bwMode="auto">
          <a:xfrm>
            <a:off x="4191000" y="1447800"/>
            <a:ext cx="4953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b="1">
                <a:solidFill>
                  <a:schemeClr val="folHlink"/>
                </a:solidFill>
                <a:latin typeface="Times New Roman" pitchFamily="18" charset="0"/>
              </a:rPr>
              <a:t>Purpose –programming, testing, training, installation, documenting</a:t>
            </a:r>
          </a:p>
          <a:p>
            <a:r>
              <a:rPr lang="en-US" sz="2000" b="1">
                <a:solidFill>
                  <a:schemeClr val="folHlink"/>
                </a:solidFill>
                <a:latin typeface="Times New Roman" pitchFamily="18" charset="0"/>
              </a:rPr>
              <a:t>Deliverable – operational programs, documentation, training materials</a:t>
            </a:r>
          </a:p>
        </p:txBody>
      </p:sp>
      <p:sp>
        <p:nvSpPr>
          <p:cNvPr id="16407" name="Text Box 23"/>
          <p:cNvSpPr txBox="1">
            <a:spLocks noChangeArrowheads="1"/>
          </p:cNvSpPr>
          <p:nvPr/>
        </p:nvSpPr>
        <p:spPr bwMode="auto">
          <a:xfrm>
            <a:off x="762000" y="4572000"/>
            <a:ext cx="29098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folHlink"/>
                </a:solidFill>
                <a:latin typeface="Times New Roman" pitchFamily="18" charset="0"/>
              </a:rPr>
              <a:t>Database activity – </a:t>
            </a:r>
          </a:p>
          <a:p>
            <a:r>
              <a:rPr lang="en-US" sz="2000" b="1">
                <a:solidFill>
                  <a:schemeClr val="folHlink"/>
                </a:solidFill>
                <a:latin typeface="Times New Roman" pitchFamily="18" charset="0"/>
              </a:rPr>
              <a:t>database implementation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6" grpId="0" autoUpdateAnimBg="0"/>
      <p:bldP spid="16407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sz="3200"/>
              <a:t>Systems Development Life Cycle </a:t>
            </a:r>
            <a:br>
              <a:rPr lang="en-US" sz="3200"/>
            </a:br>
            <a:endParaRPr lang="en-US" sz="3200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381000" y="1600200"/>
            <a:ext cx="152400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Arial Narrow" pitchFamily="34" charset="0"/>
              </a:rPr>
              <a:t>Project Identification</a:t>
            </a:r>
          </a:p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Arial Narrow" pitchFamily="34" charset="0"/>
              </a:rPr>
              <a:t> and Selection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1600200" y="2209800"/>
            <a:ext cx="15240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Arial Narrow" pitchFamily="34" charset="0"/>
              </a:rPr>
              <a:t>Project Initiation</a:t>
            </a:r>
          </a:p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Arial Narrow" pitchFamily="34" charset="0"/>
              </a:rPr>
              <a:t> and Planning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2895600" y="2819400"/>
            <a:ext cx="15240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Arial Narrow" pitchFamily="34" charset="0"/>
              </a:rPr>
              <a:t>Analysis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5029200" y="4114800"/>
            <a:ext cx="15240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Arial Narrow" pitchFamily="34" charset="0"/>
              </a:rPr>
              <a:t>Physical Design</a:t>
            </a: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6172200" y="4724400"/>
            <a:ext cx="15240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Arial Narrow" pitchFamily="34" charset="0"/>
              </a:rPr>
              <a:t>Implementation</a:t>
            </a: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7391400" y="5334000"/>
            <a:ext cx="15240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 b="1" i="1">
                <a:solidFill>
                  <a:schemeClr val="bg2"/>
                </a:solidFill>
                <a:latin typeface="Arial Narrow" pitchFamily="34" charset="0"/>
              </a:rPr>
              <a:t>Maintenance</a:t>
            </a:r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3810000" y="3505200"/>
            <a:ext cx="15240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Arial Narrow" pitchFamily="34" charset="0"/>
              </a:rPr>
              <a:t>Logical Design</a:t>
            </a:r>
          </a:p>
        </p:txBody>
      </p:sp>
      <p:sp>
        <p:nvSpPr>
          <p:cNvPr id="17418" name="Arc 10"/>
          <p:cNvSpPr>
            <a:spLocks/>
          </p:cNvSpPr>
          <p:nvPr/>
        </p:nvSpPr>
        <p:spPr bwMode="auto">
          <a:xfrm>
            <a:off x="1905000" y="1600200"/>
            <a:ext cx="8382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9" name="Arc 11"/>
          <p:cNvSpPr>
            <a:spLocks/>
          </p:cNvSpPr>
          <p:nvPr/>
        </p:nvSpPr>
        <p:spPr bwMode="auto">
          <a:xfrm>
            <a:off x="3124200" y="2209800"/>
            <a:ext cx="8382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0" name="Arc 12"/>
          <p:cNvSpPr>
            <a:spLocks/>
          </p:cNvSpPr>
          <p:nvPr/>
        </p:nvSpPr>
        <p:spPr bwMode="auto">
          <a:xfrm>
            <a:off x="4419600" y="2895600"/>
            <a:ext cx="8382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1" name="Arc 13"/>
          <p:cNvSpPr>
            <a:spLocks/>
          </p:cNvSpPr>
          <p:nvPr/>
        </p:nvSpPr>
        <p:spPr bwMode="auto">
          <a:xfrm>
            <a:off x="5410200" y="3505200"/>
            <a:ext cx="8382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2" name="Arc 14"/>
          <p:cNvSpPr>
            <a:spLocks/>
          </p:cNvSpPr>
          <p:nvPr/>
        </p:nvSpPr>
        <p:spPr bwMode="auto">
          <a:xfrm>
            <a:off x="6553200" y="4114800"/>
            <a:ext cx="8382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3" name="Arc 15"/>
          <p:cNvSpPr>
            <a:spLocks/>
          </p:cNvSpPr>
          <p:nvPr/>
        </p:nvSpPr>
        <p:spPr bwMode="auto">
          <a:xfrm>
            <a:off x="7696200" y="4724400"/>
            <a:ext cx="8382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4" name="Arc 16"/>
          <p:cNvSpPr>
            <a:spLocks/>
          </p:cNvSpPr>
          <p:nvPr/>
        </p:nvSpPr>
        <p:spPr bwMode="auto">
          <a:xfrm flipH="1" flipV="1">
            <a:off x="6324600" y="5181600"/>
            <a:ext cx="10668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5" name="Arc 17"/>
          <p:cNvSpPr>
            <a:spLocks/>
          </p:cNvSpPr>
          <p:nvPr/>
        </p:nvSpPr>
        <p:spPr bwMode="auto">
          <a:xfrm flipH="1" flipV="1">
            <a:off x="5029200" y="4572000"/>
            <a:ext cx="10668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6" name="Arc 18"/>
          <p:cNvSpPr>
            <a:spLocks/>
          </p:cNvSpPr>
          <p:nvPr/>
        </p:nvSpPr>
        <p:spPr bwMode="auto">
          <a:xfrm flipH="1" flipV="1">
            <a:off x="3962400" y="3962400"/>
            <a:ext cx="10668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7" name="Arc 19"/>
          <p:cNvSpPr>
            <a:spLocks/>
          </p:cNvSpPr>
          <p:nvPr/>
        </p:nvSpPr>
        <p:spPr bwMode="auto">
          <a:xfrm flipH="1" flipV="1">
            <a:off x="2895600" y="3352800"/>
            <a:ext cx="9144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8" name="Arc 20"/>
          <p:cNvSpPr>
            <a:spLocks/>
          </p:cNvSpPr>
          <p:nvPr/>
        </p:nvSpPr>
        <p:spPr bwMode="auto">
          <a:xfrm flipH="1" flipV="1">
            <a:off x="1981200" y="2667000"/>
            <a:ext cx="9144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9" name="Arc 21"/>
          <p:cNvSpPr>
            <a:spLocks/>
          </p:cNvSpPr>
          <p:nvPr/>
        </p:nvSpPr>
        <p:spPr bwMode="auto">
          <a:xfrm flipH="1" flipV="1">
            <a:off x="685800" y="2057400"/>
            <a:ext cx="9144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0" name="Text Box 22"/>
          <p:cNvSpPr txBox="1">
            <a:spLocks noChangeArrowheads="1"/>
          </p:cNvSpPr>
          <p:nvPr/>
        </p:nvSpPr>
        <p:spPr bwMode="auto">
          <a:xfrm>
            <a:off x="4191000" y="1649413"/>
            <a:ext cx="39560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folHlink"/>
                </a:solidFill>
                <a:latin typeface="Times New Roman" pitchFamily="18" charset="0"/>
              </a:rPr>
              <a:t>Purpose –monitor, repair, enhance</a:t>
            </a:r>
          </a:p>
          <a:p>
            <a:r>
              <a:rPr lang="en-US" sz="2000" b="1">
                <a:solidFill>
                  <a:schemeClr val="folHlink"/>
                </a:solidFill>
                <a:latin typeface="Times New Roman" pitchFamily="18" charset="0"/>
              </a:rPr>
              <a:t>Deliverable – periodic audits</a:t>
            </a:r>
          </a:p>
        </p:txBody>
      </p:sp>
      <p:sp>
        <p:nvSpPr>
          <p:cNvPr id="17431" name="Text Box 23"/>
          <p:cNvSpPr txBox="1">
            <a:spLocks noChangeArrowheads="1"/>
          </p:cNvSpPr>
          <p:nvPr/>
        </p:nvSpPr>
        <p:spPr bwMode="auto">
          <a:xfrm>
            <a:off x="762000" y="4572000"/>
            <a:ext cx="25876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folHlink"/>
                </a:solidFill>
                <a:latin typeface="Times New Roman" pitchFamily="18" charset="0"/>
              </a:rPr>
              <a:t>Database activity – </a:t>
            </a:r>
          </a:p>
          <a:p>
            <a:r>
              <a:rPr lang="en-US" sz="2000" b="1">
                <a:solidFill>
                  <a:schemeClr val="folHlink"/>
                </a:solidFill>
                <a:latin typeface="Times New Roman" pitchFamily="18" charset="0"/>
              </a:rPr>
              <a:t>database maintenance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30" grpId="0" autoUpdateAnimBg="0"/>
      <p:bldP spid="17431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4000"/>
              <a:t>Simplified Database D</a:t>
            </a:r>
            <a:r>
              <a:rPr lang="tr-TR" sz="4000"/>
              <a:t>eve</a:t>
            </a:r>
            <a:r>
              <a:rPr lang="en-US" sz="4000"/>
              <a:t>l</a:t>
            </a:r>
            <a:r>
              <a:rPr lang="tr-TR" sz="4000"/>
              <a:t>opment Procedure</a:t>
            </a:r>
            <a:r>
              <a:rPr lang="en-US" sz="4000"/>
              <a:t> </a:t>
            </a:r>
            <a:endParaRPr lang="tr-TR" sz="4000"/>
          </a:p>
        </p:txBody>
      </p:sp>
      <p:sp>
        <p:nvSpPr>
          <p:cNvPr id="57348" name="Oval 4"/>
          <p:cNvSpPr>
            <a:spLocks noChangeArrowheads="1"/>
          </p:cNvSpPr>
          <p:nvPr/>
        </p:nvSpPr>
        <p:spPr bwMode="auto">
          <a:xfrm>
            <a:off x="3708400" y="1268413"/>
            <a:ext cx="1152525" cy="431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dirty="0">
                <a:solidFill>
                  <a:schemeClr val="bg2"/>
                </a:solidFill>
              </a:rPr>
              <a:t>Start</a:t>
            </a:r>
            <a:endParaRPr lang="tr-TR" dirty="0">
              <a:solidFill>
                <a:schemeClr val="bg2"/>
              </a:solidFill>
            </a:endParaRPr>
          </a:p>
        </p:txBody>
      </p:sp>
      <p:sp>
        <p:nvSpPr>
          <p:cNvPr id="57349" name="AutoShape 5"/>
          <p:cNvSpPr>
            <a:spLocks noChangeArrowheads="1"/>
          </p:cNvSpPr>
          <p:nvPr/>
        </p:nvSpPr>
        <p:spPr bwMode="auto">
          <a:xfrm>
            <a:off x="3563938" y="1989138"/>
            <a:ext cx="1439862" cy="57626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dirty="0">
                <a:solidFill>
                  <a:schemeClr val="bg2"/>
                </a:solidFill>
              </a:rPr>
              <a:t>Draw ERD</a:t>
            </a:r>
            <a:endParaRPr lang="tr-TR" dirty="0">
              <a:solidFill>
                <a:schemeClr val="bg2"/>
              </a:solidFill>
            </a:endParaRPr>
          </a:p>
        </p:txBody>
      </p:sp>
      <p:sp>
        <p:nvSpPr>
          <p:cNvPr id="57350" name="AutoShape 6"/>
          <p:cNvSpPr>
            <a:spLocks noChangeArrowheads="1"/>
          </p:cNvSpPr>
          <p:nvPr/>
        </p:nvSpPr>
        <p:spPr bwMode="auto">
          <a:xfrm>
            <a:off x="3492500" y="2924175"/>
            <a:ext cx="1582738" cy="79216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>
                <a:solidFill>
                  <a:schemeClr val="bg2"/>
                </a:solidFill>
              </a:rPr>
              <a:t>Convert to Relational Schema</a:t>
            </a:r>
            <a:endParaRPr lang="tr-TR" sz="1600">
              <a:solidFill>
                <a:schemeClr val="bg2"/>
              </a:solidFill>
            </a:endParaRPr>
          </a:p>
        </p:txBody>
      </p:sp>
      <p:sp>
        <p:nvSpPr>
          <p:cNvPr id="57351" name="AutoShape 7"/>
          <p:cNvSpPr>
            <a:spLocks noChangeArrowheads="1"/>
          </p:cNvSpPr>
          <p:nvPr/>
        </p:nvSpPr>
        <p:spPr bwMode="auto">
          <a:xfrm>
            <a:off x="3419475" y="4005263"/>
            <a:ext cx="1727200" cy="79216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>
                <a:solidFill>
                  <a:schemeClr val="bg2"/>
                </a:solidFill>
              </a:rPr>
              <a:t>Validate using Normalization</a:t>
            </a:r>
            <a:endParaRPr lang="tr-TR" sz="1600">
              <a:solidFill>
                <a:schemeClr val="bg2"/>
              </a:solidFill>
            </a:endParaRPr>
          </a:p>
        </p:txBody>
      </p:sp>
      <p:sp>
        <p:nvSpPr>
          <p:cNvPr id="57352" name="AutoShape 8"/>
          <p:cNvSpPr>
            <a:spLocks noChangeArrowheads="1"/>
          </p:cNvSpPr>
          <p:nvPr/>
        </p:nvSpPr>
        <p:spPr bwMode="auto">
          <a:xfrm>
            <a:off x="3492500" y="5013325"/>
            <a:ext cx="1582738" cy="79216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>
                <a:solidFill>
                  <a:schemeClr val="bg2"/>
                </a:solidFill>
              </a:rPr>
              <a:t>Validate against user transactions</a:t>
            </a:r>
            <a:endParaRPr lang="tr-TR" sz="1600">
              <a:solidFill>
                <a:schemeClr val="bg2"/>
              </a:solidFill>
            </a:endParaRPr>
          </a:p>
        </p:txBody>
      </p:sp>
      <p:sp>
        <p:nvSpPr>
          <p:cNvPr id="57353" name="Oval 9"/>
          <p:cNvSpPr>
            <a:spLocks noChangeArrowheads="1"/>
          </p:cNvSpPr>
          <p:nvPr/>
        </p:nvSpPr>
        <p:spPr bwMode="auto">
          <a:xfrm>
            <a:off x="3708400" y="6092825"/>
            <a:ext cx="1152525" cy="431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Stop</a:t>
            </a:r>
            <a:endParaRPr lang="tr-TR">
              <a:solidFill>
                <a:schemeClr val="bg2"/>
              </a:solidFill>
            </a:endParaRPr>
          </a:p>
        </p:txBody>
      </p:sp>
      <p:cxnSp>
        <p:nvCxnSpPr>
          <p:cNvPr id="57356" name="AutoShape 12"/>
          <p:cNvCxnSpPr>
            <a:cxnSpLocks noChangeShapeType="1"/>
            <a:stCxn id="57348" idx="4"/>
            <a:endCxn id="57349" idx="0"/>
          </p:cNvCxnSpPr>
          <p:nvPr/>
        </p:nvCxnSpPr>
        <p:spPr bwMode="auto">
          <a:xfrm>
            <a:off x="4284663" y="1700213"/>
            <a:ext cx="0" cy="288925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57357" name="AutoShape 13"/>
          <p:cNvCxnSpPr>
            <a:cxnSpLocks noChangeShapeType="1"/>
            <a:stCxn id="57349" idx="2"/>
            <a:endCxn id="57350" idx="0"/>
          </p:cNvCxnSpPr>
          <p:nvPr/>
        </p:nvCxnSpPr>
        <p:spPr bwMode="auto">
          <a:xfrm>
            <a:off x="4284663" y="2565400"/>
            <a:ext cx="0" cy="358775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57358" name="AutoShape 14"/>
          <p:cNvCxnSpPr>
            <a:cxnSpLocks noChangeShapeType="1"/>
            <a:stCxn id="57350" idx="2"/>
            <a:endCxn id="57351" idx="0"/>
          </p:cNvCxnSpPr>
          <p:nvPr/>
        </p:nvCxnSpPr>
        <p:spPr bwMode="auto">
          <a:xfrm flipH="1">
            <a:off x="4283075" y="3716338"/>
            <a:ext cx="1588" cy="288925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57359" name="AutoShape 15"/>
          <p:cNvCxnSpPr>
            <a:cxnSpLocks noChangeShapeType="1"/>
            <a:stCxn id="57351" idx="2"/>
            <a:endCxn id="57352" idx="0"/>
          </p:cNvCxnSpPr>
          <p:nvPr/>
        </p:nvCxnSpPr>
        <p:spPr bwMode="auto">
          <a:xfrm>
            <a:off x="4283075" y="4797425"/>
            <a:ext cx="1588" cy="215900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57360" name="AutoShape 16"/>
          <p:cNvCxnSpPr>
            <a:cxnSpLocks noChangeShapeType="1"/>
            <a:stCxn id="57352" idx="2"/>
            <a:endCxn id="57353" idx="0"/>
          </p:cNvCxnSpPr>
          <p:nvPr/>
        </p:nvCxnSpPr>
        <p:spPr bwMode="auto">
          <a:xfrm>
            <a:off x="4284663" y="5805488"/>
            <a:ext cx="0" cy="287337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Documentation</a:t>
            </a:r>
            <a:br>
              <a:rPr lang="en-US" sz="4000"/>
            </a:br>
            <a:r>
              <a:rPr lang="en-US" sz="4000"/>
              <a:t>Entity Document</a:t>
            </a:r>
            <a:endParaRPr lang="tr-TR" sz="4000"/>
          </a:p>
        </p:txBody>
      </p:sp>
      <p:graphicFrame>
        <p:nvGraphicFramePr>
          <p:cNvPr id="43116" name="Group 108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809516185"/>
              </p:ext>
            </p:extLst>
          </p:nvPr>
        </p:nvGraphicFramePr>
        <p:xfrm>
          <a:off x="539750" y="1844675"/>
          <a:ext cx="8201343" cy="3747453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029143"/>
                <a:gridCol w="2057400"/>
                <a:gridCol w="2057400"/>
                <a:gridCol w="2057400"/>
              </a:tblGrid>
              <a:tr h="3889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Entity Name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Description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Aliases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Occurrence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4032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Name of entity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 short Description of entity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Other names the users used to refer to this entity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 common Situation where this entity can be found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954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Instructor</a:t>
                      </a:r>
                      <a:endParaRPr kumimoji="0" lang="tr-TR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Employees teach</a:t>
                      </a: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i</a:t>
                      </a:r>
                      <a:r>
                        <a:rPr kumimoji="0" lang="tr-TR" sz="20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ng courses</a:t>
                      </a:r>
                      <a:endParaRPr kumimoji="0" lang="tr-TR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Lecturer</a:t>
                      </a: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,</a:t>
                      </a:r>
                      <a:endParaRPr kumimoji="0" lang="tr-TR" sz="2000" u="none" strike="noStrike" cap="none" normalizeH="0" baseline="0" smtClean="0">
                        <a:ln>
                          <a:noFill/>
                        </a:ln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professor</a:t>
                      </a:r>
                      <a:endParaRPr kumimoji="0" lang="tr-TR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Instructors work in departments</a:t>
                      </a:r>
                      <a:endParaRPr kumimoji="0" lang="tr-TR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/>
                </a:tc>
              </a:tr>
              <a:tr h="720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Database Management System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667000"/>
            <a:ext cx="7772400" cy="274478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A DBMS is a data storage and retrieval system which permits data to be stored non-redundantly while making it appear to the user as if the data is well-integrated.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39825"/>
          </a:xfrm>
        </p:spPr>
        <p:txBody>
          <a:bodyPr>
            <a:normAutofit fontScale="90000"/>
          </a:bodyPr>
          <a:lstStyle/>
          <a:p>
            <a:r>
              <a:rPr lang="en-US" sz="4000"/>
              <a:t>Documentation</a:t>
            </a:r>
            <a:br>
              <a:rPr lang="en-US" sz="4000"/>
            </a:br>
            <a:r>
              <a:rPr lang="en-US" sz="4000"/>
              <a:t>Relationship Document</a:t>
            </a:r>
            <a:endParaRPr lang="tr-TR" sz="4000"/>
          </a:p>
        </p:txBody>
      </p:sp>
      <p:graphicFrame>
        <p:nvGraphicFramePr>
          <p:cNvPr id="44158" name="Group 126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725811782"/>
              </p:ext>
            </p:extLst>
          </p:nvPr>
        </p:nvGraphicFramePr>
        <p:xfrm>
          <a:off x="250825" y="1268413"/>
          <a:ext cx="8569325" cy="486092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657350"/>
                <a:gridCol w="1582738"/>
                <a:gridCol w="1655762"/>
                <a:gridCol w="1439863"/>
                <a:gridCol w="2233612"/>
              </a:tblGrid>
              <a:tr h="8572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Entity Type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Relationship</a:t>
                      </a: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 Type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Entity Type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Cardinality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Participation (Optionality)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</a:tr>
              <a:tr h="30305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Name Of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participating Entity : Entity A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Name of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Relationship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Name of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participating Entity : Entity B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Cardinality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from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Entity A to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Entity B</a:t>
                      </a:r>
                      <a:endParaRPr kumimoji="0" lang="tr-TR" sz="1600" u="none" strike="noStrike" cap="none" normalizeH="0" baseline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   1:1</a:t>
                      </a:r>
                      <a:endParaRPr kumimoji="0" lang="tr-TR" sz="1600" u="none" strike="noStrike" cap="none" normalizeH="0" baseline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   1:M</a:t>
                      </a:r>
                      <a:endParaRPr kumimoji="0" lang="tr-TR" sz="1600" u="none" strike="noStrike" cap="none" normalizeH="0" baseline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   M:1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Participation constraints on the relationship from Entity A to Entity B (Optionalities)</a:t>
                      </a:r>
                      <a:endParaRPr kumimoji="0" lang="tr-TR" sz="1600" u="none" strike="noStrike" cap="none" normalizeH="0" baseline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Full (F) : Manadatory Entity (min&gt;0)</a:t>
                      </a:r>
                      <a:endParaRPr kumimoji="0" lang="tr-TR" sz="1600" u="none" strike="noStrike" cap="none" normalizeH="0" baseline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Partial (P) : Optional Entity (min=0)</a:t>
                      </a:r>
                      <a:endParaRPr kumimoji="0" lang="tr-T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</a:tr>
              <a:tr h="973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Instructor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tr-TR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workFor</a:t>
                      </a:r>
                      <a:endParaRPr kumimoji="0" lang="tr-TR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Department</a:t>
                      </a:r>
                      <a:endParaRPr kumimoji="0" lang="tr-TR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M:1</a:t>
                      </a:r>
                      <a:endParaRPr kumimoji="0" lang="tr-TR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P:F</a:t>
                      </a:r>
                      <a:endParaRPr kumimoji="0" lang="tr-TR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Documentation</a:t>
            </a:r>
            <a:br>
              <a:rPr lang="en-US" sz="4000"/>
            </a:br>
            <a:r>
              <a:rPr lang="en-US" sz="4000"/>
              <a:t>Attribute Document</a:t>
            </a:r>
            <a:endParaRPr lang="tr-TR" sz="4000"/>
          </a:p>
        </p:txBody>
      </p:sp>
      <p:graphicFrame>
        <p:nvGraphicFramePr>
          <p:cNvPr id="45277" name="Group 221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799804435"/>
              </p:ext>
            </p:extLst>
          </p:nvPr>
        </p:nvGraphicFramePr>
        <p:xfrm>
          <a:off x="457200" y="1600200"/>
          <a:ext cx="8229600" cy="460248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646238"/>
                <a:gridCol w="1646237"/>
                <a:gridCol w="1644650"/>
                <a:gridCol w="1646238"/>
                <a:gridCol w="1646237"/>
              </a:tblGrid>
              <a:tr h="4714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Entity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Names of Attributes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Description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Data type and length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Constraint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18351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Name of Entity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List of all attributes of the entity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Description of each attribute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Data type of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each attribute.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It is possible to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use domain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names you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have described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in the domain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document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Primary ,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Unique and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Secondary Key.</a:t>
                      </a:r>
                      <a:endParaRPr kumimoji="0" lang="tr-TR" sz="1600" u="none" strike="noStrike" cap="none" normalizeH="0" baseline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(Secondary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Keys are used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to search for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the entity)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6159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Student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Student Id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Uniquely identifies a student.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 fixed character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Primary Key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536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Name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Full name of student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50 variable character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Secondary Index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534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Gender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Gender of student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 fixed character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Rectangle 4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229600" cy="1139825"/>
          </a:xfrm>
        </p:spPr>
        <p:txBody>
          <a:bodyPr>
            <a:normAutofit fontScale="90000"/>
          </a:bodyPr>
          <a:lstStyle/>
          <a:p>
            <a:r>
              <a:rPr lang="en-US" sz="4000"/>
              <a:t>Documentation</a:t>
            </a:r>
            <a:br>
              <a:rPr lang="en-US" sz="4000"/>
            </a:br>
            <a:r>
              <a:rPr lang="en-US" sz="4000"/>
              <a:t>Attribute Document Continued</a:t>
            </a:r>
            <a:endParaRPr lang="tr-TR" sz="4000"/>
          </a:p>
        </p:txBody>
      </p:sp>
      <p:graphicFrame>
        <p:nvGraphicFramePr>
          <p:cNvPr id="69835" name="Group 20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410605461"/>
              </p:ext>
            </p:extLst>
          </p:nvPr>
        </p:nvGraphicFramePr>
        <p:xfrm>
          <a:off x="611188" y="1196975"/>
          <a:ext cx="7283450" cy="5213542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162050"/>
                <a:gridCol w="1439862"/>
                <a:gridCol w="1225550"/>
                <a:gridCol w="1943100"/>
                <a:gridCol w="1512888"/>
              </a:tblGrid>
              <a:tr h="604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Names of Attributes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Default Value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Alias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Null Value?</a:t>
                      </a:r>
                      <a:endParaRPr kumimoji="0" lang="tr-TR" sz="1600" u="none" strike="noStrike" cap="none" normalizeH="0" baseline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(Yes or No)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Derived?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1373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List of all attributes of the entity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Default value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for attributes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Other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names, the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users used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for the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attribute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Yes :  Null values are allowed</a:t>
                      </a:r>
                      <a:endParaRPr kumimoji="0" lang="tr-TR" sz="1600" u="none" strike="noStrike" cap="none" normalizeH="0" baseline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No: Null values are not allowed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Yes: It is derived</a:t>
                      </a:r>
                      <a:endParaRPr kumimoji="0" lang="tr-TR" sz="1600" u="none" strike="noStrike" cap="none" normalizeH="0" baseline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No: It is not derived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Student Id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No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/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Name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No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/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Gender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‘F’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Sex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Yes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/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cgpa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Cumulative grade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Yes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Yes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Documentation</a:t>
            </a:r>
            <a:br>
              <a:rPr lang="en-US" sz="4000"/>
            </a:br>
            <a:r>
              <a:rPr lang="en-US" sz="4000"/>
              <a:t>Attribute Domain Document</a:t>
            </a:r>
            <a:endParaRPr lang="tr-TR" sz="4000"/>
          </a:p>
        </p:txBody>
      </p:sp>
      <p:graphicFrame>
        <p:nvGraphicFramePr>
          <p:cNvPr id="73805" name="Group 77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658199371"/>
              </p:ext>
            </p:extLst>
          </p:nvPr>
        </p:nvGraphicFramePr>
        <p:xfrm>
          <a:off x="457200" y="1600200"/>
          <a:ext cx="8229600" cy="293052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743200"/>
                <a:gridCol w="2743200"/>
                <a:gridCol w="2743200"/>
              </a:tblGrid>
              <a:tr h="5334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Domain Name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Domain Characteristics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Examples of allowed values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5032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Name of Domain for attributes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Description of domain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Illustrative examples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1101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Cgpa domain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3 digit floating point between 0.00 and 4.00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3.33, 4.00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/>
                </a:tc>
              </a:tr>
              <a:tr h="792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Gender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1 character string (‘F’ or ‘M’)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M, F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304800"/>
            <a:ext cx="6019800" cy="381000"/>
          </a:xfrm>
        </p:spPr>
        <p:txBody>
          <a:bodyPr>
            <a:normAutofit fontScale="90000"/>
          </a:bodyPr>
          <a:lstStyle/>
          <a:p>
            <a:r>
              <a:rPr lang="en-US" sz="2400" b="1">
                <a:solidFill>
                  <a:schemeClr val="tx1"/>
                </a:solidFill>
              </a:rPr>
              <a:t>APPLY  NORMALIZATION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304800" y="1143000"/>
            <a:ext cx="7559675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sz="1100">
              <a:latin typeface="Times New Roman" pitchFamily="18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22275" y="6661150"/>
            <a:ext cx="576263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sz="1100">
              <a:latin typeface="Times New Roman" pitchFamily="18" charset="0"/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609600" y="1905000"/>
            <a:ext cx="18288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100">
              <a:latin typeface="Times New Roman" pitchFamily="18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422275" y="1066800"/>
            <a:ext cx="7966149" cy="433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</a:rPr>
              <a:t>If you normalized  your database design, you can be more confident that there will be no redundancy in the final database.</a:t>
            </a:r>
          </a:p>
          <a:p>
            <a:pPr>
              <a:spcBef>
                <a:spcPct val="50000"/>
              </a:spcBef>
            </a:pPr>
            <a:endParaRPr lang="en-US" sz="2400" b="1" dirty="0">
              <a:solidFill>
                <a:srgbClr val="FF3300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There are three basic checks that most relational database designers carry out.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 b="1" dirty="0">
                <a:latin typeface="Times New Roman" pitchFamily="18" charset="0"/>
              </a:rPr>
              <a:t>1NF</a:t>
            </a:r>
            <a:r>
              <a:rPr lang="en-US" sz="2400" dirty="0">
                <a:latin typeface="Times New Roman" pitchFamily="18" charset="0"/>
              </a:rPr>
              <a:t>  REMOVE REPEATING GROUPS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 b="1" dirty="0">
                <a:latin typeface="Times New Roman" pitchFamily="18" charset="0"/>
              </a:rPr>
              <a:t>2NF</a:t>
            </a:r>
            <a:r>
              <a:rPr lang="en-US" sz="2400" dirty="0">
                <a:latin typeface="Times New Roman" pitchFamily="18" charset="0"/>
              </a:rPr>
              <a:t>  REMOVE PARTIAL DEPENDENCIES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 b="1" dirty="0">
                <a:latin typeface="Times New Roman" pitchFamily="18" charset="0"/>
              </a:rPr>
              <a:t>3NF</a:t>
            </a:r>
            <a:r>
              <a:rPr lang="en-US" sz="2400" dirty="0">
                <a:latin typeface="Times New Roman" pitchFamily="18" charset="0"/>
              </a:rPr>
              <a:t> REMOVE NON-KEY DEPENDENCIES</a:t>
            </a:r>
          </a:p>
        </p:txBody>
      </p:sp>
    </p:spTree>
    <p:extLst>
      <p:ext uri="{BB962C8B-B14F-4D97-AF65-F5344CB8AC3E}">
        <p14:creationId xmlns:p14="http://schemas.microsoft.com/office/powerpoint/2010/main" val="146822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57200"/>
            <a:ext cx="5715000" cy="685800"/>
          </a:xfrm>
        </p:spPr>
        <p:txBody>
          <a:bodyPr>
            <a:normAutofit fontScale="90000"/>
          </a:bodyPr>
          <a:lstStyle/>
          <a:p>
            <a:r>
              <a:rPr lang="en-US" sz="2800" b="1" dirty="0"/>
              <a:t>USEFUL</a:t>
            </a:r>
            <a:r>
              <a:rPr lang="en-US" b="1" dirty="0"/>
              <a:t> </a:t>
            </a:r>
            <a:r>
              <a:rPr lang="en-US" sz="2800" b="1" dirty="0"/>
              <a:t>DESIGN</a:t>
            </a:r>
            <a:r>
              <a:rPr lang="en-US" b="1" dirty="0"/>
              <a:t> </a:t>
            </a:r>
            <a:r>
              <a:rPr lang="en-US" sz="2800" b="1" dirty="0"/>
              <a:t>PRINCIPLES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28600" y="1219200"/>
            <a:ext cx="6705600" cy="2465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</a:rPr>
              <a:t>1-Faitfulness</a:t>
            </a:r>
          </a:p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Entity sets, their attributes and relationships should reflect reality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 dirty="0">
                <a:latin typeface="Times New Roman" pitchFamily="18" charset="0"/>
              </a:rPr>
              <a:t>Don’t attach pointless attributes.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n-US" sz="2400" dirty="0">
              <a:latin typeface="Times New Roman" pitchFamily="18" charset="0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685800" y="3200400"/>
            <a:ext cx="927100" cy="584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1000" dirty="0">
                <a:latin typeface="Times New Roman" pitchFamily="18" charset="0"/>
              </a:rPr>
              <a:t>Employee</a:t>
            </a:r>
          </a:p>
        </p:txBody>
      </p:sp>
      <p:sp>
        <p:nvSpPr>
          <p:cNvPr id="4101" name="Oval 5"/>
          <p:cNvSpPr>
            <a:spLocks noChangeArrowheads="1"/>
          </p:cNvSpPr>
          <p:nvPr/>
        </p:nvSpPr>
        <p:spPr bwMode="auto">
          <a:xfrm>
            <a:off x="2286000" y="3276600"/>
            <a:ext cx="1263650" cy="5080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1000">
                <a:latin typeface="Times New Roman" pitchFamily="18" charset="0"/>
              </a:rPr>
              <a:t>Number-of-legs</a:t>
            </a:r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1600200" y="3429000"/>
            <a:ext cx="685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228600" y="4114799"/>
            <a:ext cx="8763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400" dirty="0">
                <a:latin typeface="Times New Roman" pitchFamily="18" charset="0"/>
              </a:rPr>
              <a:t>Relationships between attributes depend </a:t>
            </a:r>
            <a:r>
              <a:rPr lang="en-US" sz="2400" dirty="0" smtClean="0">
                <a:latin typeface="Times New Roman" pitchFamily="18" charset="0"/>
              </a:rPr>
              <a:t>on  the </a:t>
            </a:r>
            <a:r>
              <a:rPr lang="en-US" sz="2400" dirty="0">
                <a:latin typeface="Times New Roman" pitchFamily="18" charset="0"/>
              </a:rPr>
              <a:t>policy of </a:t>
            </a:r>
            <a:r>
              <a:rPr lang="en-US" sz="2400" dirty="0" smtClean="0">
                <a:latin typeface="Times New Roman" pitchFamily="18" charset="0"/>
              </a:rPr>
              <a:t>organization</a:t>
            </a:r>
            <a:r>
              <a:rPr lang="en-US" sz="2400" dirty="0">
                <a:latin typeface="Times New Roman" pitchFamily="18" charset="0"/>
              </a:rPr>
              <a:t>.</a:t>
            </a: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914400" y="5029200"/>
            <a:ext cx="1066800" cy="609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1200" dirty="0">
                <a:latin typeface="Times New Roman" pitchFamily="18" charset="0"/>
              </a:rPr>
              <a:t>employee</a:t>
            </a: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4114800" y="5029200"/>
            <a:ext cx="1066800" cy="533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1200">
                <a:latin typeface="Times New Roman" pitchFamily="18" charset="0"/>
              </a:rPr>
              <a:t>department</a:t>
            </a:r>
          </a:p>
        </p:txBody>
      </p:sp>
      <p:sp>
        <p:nvSpPr>
          <p:cNvPr id="4106" name="AutoShape 10"/>
          <p:cNvSpPr>
            <a:spLocks noChangeArrowheads="1"/>
          </p:cNvSpPr>
          <p:nvPr/>
        </p:nvSpPr>
        <p:spPr bwMode="auto">
          <a:xfrm>
            <a:off x="2514600" y="5105400"/>
            <a:ext cx="838200" cy="457200"/>
          </a:xfrm>
          <a:prstGeom prst="flowChartDecision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1000" dirty="0">
                <a:latin typeface="Times New Roman" pitchFamily="18" charset="0"/>
              </a:rPr>
              <a:t>works</a:t>
            </a:r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>
            <a:off x="1981200" y="5334000"/>
            <a:ext cx="533400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en-US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>
            <a:off x="3352800" y="5334000"/>
            <a:ext cx="762000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en-US"/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914400" y="5867400"/>
            <a:ext cx="1066800" cy="609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1200" dirty="0">
                <a:latin typeface="Times New Roman" pitchFamily="18" charset="0"/>
              </a:rPr>
              <a:t>employee</a:t>
            </a:r>
          </a:p>
        </p:txBody>
      </p:sp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4114800" y="5867400"/>
            <a:ext cx="1066800" cy="609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1200">
                <a:latin typeface="Times New Roman" pitchFamily="18" charset="0"/>
              </a:rPr>
              <a:t>department</a:t>
            </a:r>
          </a:p>
        </p:txBody>
      </p:sp>
      <p:sp>
        <p:nvSpPr>
          <p:cNvPr id="4111" name="AutoShape 15"/>
          <p:cNvSpPr>
            <a:spLocks noChangeArrowheads="1"/>
          </p:cNvSpPr>
          <p:nvPr/>
        </p:nvSpPr>
        <p:spPr bwMode="auto">
          <a:xfrm>
            <a:off x="2438400" y="5943600"/>
            <a:ext cx="838200" cy="533400"/>
          </a:xfrm>
          <a:prstGeom prst="flowChartDecision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1000" dirty="0">
                <a:latin typeface="Times New Roman" pitchFamily="18" charset="0"/>
              </a:rPr>
              <a:t>works</a:t>
            </a:r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>
            <a:off x="1981200" y="6210300"/>
            <a:ext cx="457200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en-US"/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>
            <a:off x="3276600" y="6210300"/>
            <a:ext cx="838200" cy="0"/>
          </a:xfrm>
          <a:prstGeom prst="line">
            <a:avLst/>
          </a:prstGeom>
          <a:ln>
            <a:headEnd/>
            <a:tailEnd type="arrow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279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 autoUpdateAnimBg="0"/>
      <p:bldP spid="4104" grpId="0" animBg="1" autoUpdateAnimBg="0"/>
      <p:bldP spid="4105" grpId="0" animBg="1" autoUpdateAnimBg="0"/>
      <p:bldP spid="4106" grpId="0" animBg="1" autoUpdateAnimBg="0"/>
      <p:bldP spid="4107" grpId="0" animBg="1"/>
      <p:bldP spid="4108" grpId="0" animBg="1"/>
      <p:bldP spid="4109" grpId="0" animBg="1" autoUpdateAnimBg="0"/>
      <p:bldP spid="4110" grpId="0" animBg="1" autoUpdateAnimBg="0"/>
      <p:bldP spid="4111" grpId="0" animBg="1" autoUpdateAnimBg="0"/>
      <p:bldP spid="4112" grpId="0" animBg="1"/>
      <p:bldP spid="411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5715000" cy="685800"/>
          </a:xfrm>
        </p:spPr>
        <p:txBody>
          <a:bodyPr>
            <a:normAutofit fontScale="90000"/>
          </a:bodyPr>
          <a:lstStyle/>
          <a:p>
            <a:r>
              <a:rPr lang="en-US" sz="2800" b="1" dirty="0"/>
              <a:t>USEFUL</a:t>
            </a:r>
            <a:r>
              <a:rPr lang="en-US" b="1" dirty="0"/>
              <a:t> </a:t>
            </a:r>
            <a:r>
              <a:rPr lang="en-US" sz="2800" b="1" dirty="0"/>
              <a:t>DESIGN</a:t>
            </a:r>
            <a:r>
              <a:rPr lang="en-US" b="1" dirty="0"/>
              <a:t> </a:t>
            </a:r>
            <a:r>
              <a:rPr lang="en-US" sz="2800" b="1" dirty="0"/>
              <a:t>PRINCIPLES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228600" y="1219200"/>
            <a:ext cx="67056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</a:rPr>
              <a:t>2- Avoid Redundancy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n-US" sz="2400" dirty="0">
              <a:latin typeface="Times New Roman" pitchFamily="18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676400" y="2057400"/>
            <a:ext cx="927100" cy="406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1600" dirty="0">
                <a:latin typeface="Times New Roman" pitchFamily="18" charset="0"/>
              </a:rPr>
              <a:t>Student</a:t>
            </a:r>
          </a:p>
        </p:txBody>
      </p:sp>
      <p:sp>
        <p:nvSpPr>
          <p:cNvPr id="5125" name="Oval 5"/>
          <p:cNvSpPr>
            <a:spLocks noChangeArrowheads="1"/>
          </p:cNvSpPr>
          <p:nvPr/>
        </p:nvSpPr>
        <p:spPr bwMode="auto">
          <a:xfrm>
            <a:off x="1143000" y="2743200"/>
            <a:ext cx="838200" cy="2540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1600" dirty="0">
                <a:latin typeface="Times New Roman" pitchFamily="18" charset="0"/>
              </a:rPr>
              <a:t>name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116790" y="3529123"/>
            <a:ext cx="8487658" cy="2185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lvl="4"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</a:rPr>
              <a:t>3- Simplicity counts</a:t>
            </a:r>
          </a:p>
          <a:p>
            <a:pPr marL="0" lvl="4">
              <a:spcBef>
                <a:spcPts val="0"/>
              </a:spcBef>
            </a:pPr>
            <a:r>
              <a:rPr lang="en-US" sz="2000" dirty="0">
                <a:latin typeface="Times New Roman" pitchFamily="18" charset="0"/>
              </a:rPr>
              <a:t>Avoid introducing more elements into your design</a:t>
            </a:r>
          </a:p>
          <a:p>
            <a:pPr marL="0" lvl="4">
              <a:spcBef>
                <a:spcPts val="0"/>
              </a:spcBef>
            </a:pPr>
            <a:r>
              <a:rPr lang="en-US" sz="2000" dirty="0">
                <a:latin typeface="Times New Roman" pitchFamily="18" charset="0"/>
              </a:rPr>
              <a:t>Than is absolutely necessary.</a:t>
            </a:r>
          </a:p>
          <a:p>
            <a:pPr lvl="4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 </a:t>
            </a:r>
          </a:p>
          <a:p>
            <a:pPr lvl="4">
              <a:spcBef>
                <a:spcPct val="50000"/>
              </a:spcBef>
            </a:pPr>
            <a:endParaRPr lang="en-US" sz="2400" dirty="0">
              <a:latin typeface="Times New Roman" pitchFamily="18" charset="0"/>
            </a:endParaRPr>
          </a:p>
        </p:txBody>
      </p:sp>
      <p:sp>
        <p:nvSpPr>
          <p:cNvPr id="5138" name="Oval 18"/>
          <p:cNvSpPr>
            <a:spLocks noChangeArrowheads="1"/>
          </p:cNvSpPr>
          <p:nvPr/>
        </p:nvSpPr>
        <p:spPr bwMode="auto">
          <a:xfrm>
            <a:off x="2285999" y="2667000"/>
            <a:ext cx="1307580" cy="4064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1600" dirty="0" err="1">
                <a:latin typeface="Times New Roman" pitchFamily="18" charset="0"/>
              </a:rPr>
              <a:t>advisorname</a:t>
            </a:r>
            <a:endParaRPr lang="en-US" sz="1600" dirty="0">
              <a:latin typeface="Times New Roman" pitchFamily="18" charset="0"/>
            </a:endParaRPr>
          </a:p>
        </p:txBody>
      </p:sp>
      <p:sp>
        <p:nvSpPr>
          <p:cNvPr id="5139" name="Oval 19"/>
          <p:cNvSpPr>
            <a:spLocks noChangeArrowheads="1"/>
          </p:cNvSpPr>
          <p:nvPr/>
        </p:nvSpPr>
        <p:spPr bwMode="auto">
          <a:xfrm>
            <a:off x="381000" y="2016051"/>
            <a:ext cx="838200" cy="304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1600" u="sng" dirty="0" smtClean="0">
                <a:latin typeface="Times New Roman" pitchFamily="18" charset="0"/>
              </a:rPr>
              <a:t>id</a:t>
            </a:r>
            <a:endParaRPr lang="en-US" sz="1600" u="sng" dirty="0">
              <a:latin typeface="Times New Roman" pitchFamily="18" charset="0"/>
            </a:endParaRPr>
          </a:p>
        </p:txBody>
      </p:sp>
      <p:sp>
        <p:nvSpPr>
          <p:cNvPr id="5142" name="Rectangle 22"/>
          <p:cNvSpPr>
            <a:spLocks noChangeArrowheads="1"/>
          </p:cNvSpPr>
          <p:nvPr/>
        </p:nvSpPr>
        <p:spPr bwMode="auto">
          <a:xfrm>
            <a:off x="4114800" y="2057400"/>
            <a:ext cx="927100" cy="406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1600" dirty="0">
                <a:latin typeface="Times New Roman" pitchFamily="18" charset="0"/>
              </a:rPr>
              <a:t>Advisor</a:t>
            </a:r>
          </a:p>
        </p:txBody>
      </p:sp>
      <p:sp>
        <p:nvSpPr>
          <p:cNvPr id="5143" name="Oval 23"/>
          <p:cNvSpPr>
            <a:spLocks noChangeArrowheads="1"/>
          </p:cNvSpPr>
          <p:nvPr/>
        </p:nvSpPr>
        <p:spPr bwMode="auto">
          <a:xfrm>
            <a:off x="3886200" y="2819400"/>
            <a:ext cx="838200" cy="2540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1600" dirty="0">
                <a:latin typeface="Times New Roman" pitchFamily="18" charset="0"/>
              </a:rPr>
              <a:t>name</a:t>
            </a:r>
          </a:p>
        </p:txBody>
      </p:sp>
      <p:sp>
        <p:nvSpPr>
          <p:cNvPr id="5144" name="AutoShape 24"/>
          <p:cNvSpPr>
            <a:spLocks noChangeArrowheads="1"/>
          </p:cNvSpPr>
          <p:nvPr/>
        </p:nvSpPr>
        <p:spPr bwMode="auto">
          <a:xfrm>
            <a:off x="2971800" y="2057400"/>
            <a:ext cx="609600" cy="381000"/>
          </a:xfrm>
          <a:prstGeom prst="flowChartDecision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cxnSp>
        <p:nvCxnSpPr>
          <p:cNvPr id="5145" name="AutoShape 25"/>
          <p:cNvCxnSpPr>
            <a:cxnSpLocks noChangeShapeType="1"/>
            <a:stCxn id="5124" idx="3"/>
            <a:endCxn id="5144" idx="1"/>
          </p:cNvCxnSpPr>
          <p:nvPr/>
        </p:nvCxnSpPr>
        <p:spPr bwMode="auto">
          <a:xfrm flipV="1">
            <a:off x="2603500" y="2247900"/>
            <a:ext cx="368300" cy="12700"/>
          </a:xfrm>
          <a:prstGeom prst="straightConnector1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cxnSp>
      <p:cxnSp>
        <p:nvCxnSpPr>
          <p:cNvPr id="5146" name="AutoShape 26"/>
          <p:cNvCxnSpPr>
            <a:cxnSpLocks noChangeShapeType="1"/>
            <a:stCxn id="5144" idx="3"/>
            <a:endCxn id="5142" idx="1"/>
          </p:cNvCxnSpPr>
          <p:nvPr/>
        </p:nvCxnSpPr>
        <p:spPr bwMode="auto">
          <a:xfrm>
            <a:off x="3581400" y="2247900"/>
            <a:ext cx="533400" cy="12700"/>
          </a:xfrm>
          <a:prstGeom prst="straightConnector1">
            <a:avLst/>
          </a:prstGeom>
          <a:ln>
            <a:headEnd/>
            <a:tailEnd type="arrow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cxnSp>
      <p:sp>
        <p:nvSpPr>
          <p:cNvPr id="30" name="Oval 23"/>
          <p:cNvSpPr>
            <a:spLocks noChangeArrowheads="1"/>
          </p:cNvSpPr>
          <p:nvPr/>
        </p:nvSpPr>
        <p:spPr bwMode="auto">
          <a:xfrm>
            <a:off x="5334000" y="2117060"/>
            <a:ext cx="838200" cy="287079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1600" u="sng" dirty="0" smtClean="0">
                <a:latin typeface="Times New Roman" pitchFamily="18" charset="0"/>
              </a:rPr>
              <a:t>id</a:t>
            </a:r>
            <a:endParaRPr lang="en-US" sz="1600" u="sng" dirty="0">
              <a:latin typeface="Times New Roman" pitchFamily="18" charset="0"/>
            </a:endParaRPr>
          </a:p>
        </p:txBody>
      </p:sp>
      <p:cxnSp>
        <p:nvCxnSpPr>
          <p:cNvPr id="3" name="Straight Connector 2"/>
          <p:cNvCxnSpPr>
            <a:stCxn id="5142" idx="3"/>
            <a:endCxn id="30" idx="2"/>
          </p:cNvCxnSpPr>
          <p:nvPr/>
        </p:nvCxnSpPr>
        <p:spPr>
          <a:xfrm>
            <a:off x="5041900" y="2260600"/>
            <a:ext cx="292100" cy="0"/>
          </a:xfrm>
          <a:prstGeom prst="lin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cxnSp>
      <p:cxnSp>
        <p:nvCxnSpPr>
          <p:cNvPr id="5" name="Straight Connector 4"/>
          <p:cNvCxnSpPr>
            <a:stCxn id="5124" idx="1"/>
            <a:endCxn id="5139" idx="6"/>
          </p:cNvCxnSpPr>
          <p:nvPr/>
        </p:nvCxnSpPr>
        <p:spPr>
          <a:xfrm flipH="1" flipV="1">
            <a:off x="1219200" y="2168451"/>
            <a:ext cx="457200" cy="92149"/>
          </a:xfrm>
          <a:prstGeom prst="lin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cxnSp>
      <p:cxnSp>
        <p:nvCxnSpPr>
          <p:cNvPr id="7" name="Straight Connector 6"/>
          <p:cNvCxnSpPr>
            <a:stCxn id="5124" idx="2"/>
            <a:endCxn id="5125" idx="0"/>
          </p:cNvCxnSpPr>
          <p:nvPr/>
        </p:nvCxnSpPr>
        <p:spPr>
          <a:xfrm flipH="1">
            <a:off x="1562100" y="2463800"/>
            <a:ext cx="577850" cy="279400"/>
          </a:xfrm>
          <a:prstGeom prst="lin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cxnSp>
      <p:cxnSp>
        <p:nvCxnSpPr>
          <p:cNvPr id="9" name="Straight Connector 8"/>
          <p:cNvCxnSpPr>
            <a:stCxn id="5124" idx="2"/>
            <a:endCxn id="5138" idx="0"/>
          </p:cNvCxnSpPr>
          <p:nvPr/>
        </p:nvCxnSpPr>
        <p:spPr>
          <a:xfrm>
            <a:off x="2139950" y="2463800"/>
            <a:ext cx="799839" cy="203200"/>
          </a:xfrm>
          <a:prstGeom prst="lin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cxnSp>
      <p:cxnSp>
        <p:nvCxnSpPr>
          <p:cNvPr id="11" name="Straight Connector 10"/>
          <p:cNvCxnSpPr>
            <a:stCxn id="5142" idx="2"/>
            <a:endCxn id="5143" idx="0"/>
          </p:cNvCxnSpPr>
          <p:nvPr/>
        </p:nvCxnSpPr>
        <p:spPr>
          <a:xfrm flipH="1">
            <a:off x="4305300" y="2463800"/>
            <a:ext cx="273050" cy="355600"/>
          </a:xfrm>
          <a:prstGeom prst="lin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cxnSp>
      <p:sp>
        <p:nvSpPr>
          <p:cNvPr id="39" name="Rectangle 4"/>
          <p:cNvSpPr>
            <a:spLocks noChangeArrowheads="1"/>
          </p:cNvSpPr>
          <p:nvPr/>
        </p:nvSpPr>
        <p:spPr bwMode="auto">
          <a:xfrm>
            <a:off x="2462759" y="5307937"/>
            <a:ext cx="927100" cy="406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1600" dirty="0">
                <a:latin typeface="Times New Roman" pitchFamily="18" charset="0"/>
              </a:rPr>
              <a:t>Student</a:t>
            </a:r>
            <a:endParaRPr lang="en-US" sz="1000" dirty="0">
              <a:latin typeface="Times New Roman" pitchFamily="18" charset="0"/>
            </a:endParaRPr>
          </a:p>
        </p:txBody>
      </p:sp>
      <p:sp>
        <p:nvSpPr>
          <p:cNvPr id="40" name="Oval 5"/>
          <p:cNvSpPr>
            <a:spLocks noChangeArrowheads="1"/>
          </p:cNvSpPr>
          <p:nvPr/>
        </p:nvSpPr>
        <p:spPr bwMode="auto">
          <a:xfrm>
            <a:off x="1851025" y="5993736"/>
            <a:ext cx="916534" cy="387591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1600" dirty="0">
                <a:latin typeface="Times New Roman" pitchFamily="18" charset="0"/>
              </a:rPr>
              <a:t>name</a:t>
            </a:r>
          </a:p>
        </p:txBody>
      </p:sp>
      <p:sp>
        <p:nvSpPr>
          <p:cNvPr id="41" name="Oval 18"/>
          <p:cNvSpPr>
            <a:spLocks noChangeArrowheads="1"/>
          </p:cNvSpPr>
          <p:nvPr/>
        </p:nvSpPr>
        <p:spPr bwMode="auto">
          <a:xfrm>
            <a:off x="3072358" y="5917537"/>
            <a:ext cx="1042441" cy="3302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1600" dirty="0" err="1" smtClean="0">
                <a:latin typeface="Times New Roman" pitchFamily="18" charset="0"/>
              </a:rPr>
              <a:t>highschool</a:t>
            </a:r>
            <a:endParaRPr lang="en-US" sz="1600" dirty="0">
              <a:latin typeface="Times New Roman" pitchFamily="18" charset="0"/>
            </a:endParaRPr>
          </a:p>
        </p:txBody>
      </p:sp>
      <p:sp>
        <p:nvSpPr>
          <p:cNvPr id="42" name="Oval 19"/>
          <p:cNvSpPr>
            <a:spLocks noChangeArrowheads="1"/>
          </p:cNvSpPr>
          <p:nvPr/>
        </p:nvSpPr>
        <p:spPr bwMode="auto">
          <a:xfrm>
            <a:off x="899592" y="5266587"/>
            <a:ext cx="1105967" cy="447749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u="sng" dirty="0" smtClean="0">
                <a:latin typeface="Times New Roman" pitchFamily="18" charset="0"/>
              </a:rPr>
              <a:t>id</a:t>
            </a:r>
            <a:endParaRPr lang="en-US" sz="1000" u="sng" dirty="0">
              <a:latin typeface="Times New Roman" pitchFamily="18" charset="0"/>
            </a:endParaRPr>
          </a:p>
        </p:txBody>
      </p:sp>
      <p:cxnSp>
        <p:nvCxnSpPr>
          <p:cNvPr id="43" name="AutoShape 25"/>
          <p:cNvCxnSpPr>
            <a:cxnSpLocks noChangeShapeType="1"/>
            <a:stCxn id="39" idx="3"/>
          </p:cNvCxnSpPr>
          <p:nvPr/>
        </p:nvCxnSpPr>
        <p:spPr bwMode="auto">
          <a:xfrm flipV="1">
            <a:off x="3389859" y="5498437"/>
            <a:ext cx="368300" cy="12700"/>
          </a:xfrm>
          <a:prstGeom prst="straightConnector1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cxnSp>
      <p:cxnSp>
        <p:nvCxnSpPr>
          <p:cNvPr id="44" name="Straight Connector 43"/>
          <p:cNvCxnSpPr>
            <a:stCxn id="39" idx="1"/>
            <a:endCxn id="42" idx="6"/>
          </p:cNvCxnSpPr>
          <p:nvPr/>
        </p:nvCxnSpPr>
        <p:spPr>
          <a:xfrm flipH="1" flipV="1">
            <a:off x="2005559" y="5490462"/>
            <a:ext cx="457200" cy="20675"/>
          </a:xfrm>
          <a:prstGeom prst="lin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cxnSp>
      <p:cxnSp>
        <p:nvCxnSpPr>
          <p:cNvPr id="45" name="Straight Connector 44"/>
          <p:cNvCxnSpPr>
            <a:stCxn id="39" idx="2"/>
            <a:endCxn id="40" idx="0"/>
          </p:cNvCxnSpPr>
          <p:nvPr/>
        </p:nvCxnSpPr>
        <p:spPr>
          <a:xfrm flipH="1">
            <a:off x="2309292" y="5714337"/>
            <a:ext cx="617017" cy="279399"/>
          </a:xfrm>
          <a:prstGeom prst="lin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cxnSp>
      <p:cxnSp>
        <p:nvCxnSpPr>
          <p:cNvPr id="46" name="Straight Connector 45"/>
          <p:cNvCxnSpPr>
            <a:stCxn id="39" idx="2"/>
            <a:endCxn id="41" idx="0"/>
          </p:cNvCxnSpPr>
          <p:nvPr/>
        </p:nvCxnSpPr>
        <p:spPr>
          <a:xfrm>
            <a:off x="2926309" y="5714337"/>
            <a:ext cx="667270" cy="203200"/>
          </a:xfrm>
          <a:prstGeom prst="lin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cxnSp>
      <p:sp>
        <p:nvSpPr>
          <p:cNvPr id="47" name="Oval 18"/>
          <p:cNvSpPr>
            <a:spLocks noChangeArrowheads="1"/>
          </p:cNvSpPr>
          <p:nvPr/>
        </p:nvSpPr>
        <p:spPr bwMode="auto">
          <a:xfrm>
            <a:off x="3723910" y="5266588"/>
            <a:ext cx="1317990" cy="325474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1600" dirty="0" smtClean="0">
                <a:latin typeface="Times New Roman" pitchFamily="18" charset="0"/>
              </a:rPr>
              <a:t>kindergarten</a:t>
            </a:r>
            <a:endParaRPr lang="en-US" sz="10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2273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57200"/>
            <a:ext cx="5715000" cy="685800"/>
          </a:xfrm>
        </p:spPr>
        <p:txBody>
          <a:bodyPr>
            <a:normAutofit fontScale="90000"/>
          </a:bodyPr>
          <a:lstStyle/>
          <a:p>
            <a:r>
              <a:rPr lang="en-US" sz="2800" b="1"/>
              <a:t>USEFUL</a:t>
            </a:r>
            <a:r>
              <a:rPr lang="en-US" b="1"/>
              <a:t> </a:t>
            </a:r>
            <a:r>
              <a:rPr lang="en-US" sz="2800" b="1"/>
              <a:t>DESIGN</a:t>
            </a:r>
            <a:r>
              <a:rPr lang="en-US" b="1"/>
              <a:t> </a:t>
            </a:r>
            <a:r>
              <a:rPr lang="en-US" sz="2800" b="1"/>
              <a:t>PRINCIPLES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28600" y="1219200"/>
            <a:ext cx="6705600" cy="433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</a:rPr>
              <a:t>4- Choosing the right relationship</a:t>
            </a:r>
          </a:p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Adding to our design every possible relationship is not often a good idea.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 dirty="0">
                <a:latin typeface="Times New Roman" pitchFamily="18" charset="0"/>
              </a:rPr>
              <a:t> It can cause to redundancy.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 dirty="0">
                <a:latin typeface="Times New Roman" pitchFamily="18" charset="0"/>
              </a:rPr>
              <a:t>Resulting database could require more space to store redundant elements.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 dirty="0">
                <a:latin typeface="Times New Roman" pitchFamily="18" charset="0"/>
              </a:rPr>
              <a:t>Modifying the database could become more complex.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n-US" sz="2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803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57200"/>
            <a:ext cx="5715000" cy="685800"/>
          </a:xfrm>
        </p:spPr>
        <p:txBody>
          <a:bodyPr>
            <a:normAutofit fontScale="90000"/>
          </a:bodyPr>
          <a:lstStyle/>
          <a:p>
            <a:r>
              <a:rPr lang="en-US" sz="2800" b="1"/>
              <a:t>USEFUL</a:t>
            </a:r>
            <a:r>
              <a:rPr lang="en-US" b="1"/>
              <a:t> </a:t>
            </a:r>
            <a:r>
              <a:rPr lang="en-US" sz="2800" b="1"/>
              <a:t>DESIGN</a:t>
            </a:r>
            <a:r>
              <a:rPr lang="en-US" b="1"/>
              <a:t> </a:t>
            </a:r>
            <a:r>
              <a:rPr lang="en-US" sz="2800" b="1"/>
              <a:t>PRINCIPLES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28600" y="1219200"/>
            <a:ext cx="67056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5- Picking the right kind of element.</a:t>
            </a:r>
          </a:p>
          <a:p>
            <a:pPr>
              <a:spcBef>
                <a:spcPct val="50000"/>
              </a:spcBef>
            </a:pPr>
            <a:endParaRPr lang="en-US" sz="200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	</a:t>
            </a:r>
          </a:p>
          <a:p>
            <a:pPr>
              <a:spcBef>
                <a:spcPct val="50000"/>
              </a:spcBef>
            </a:pPr>
            <a:endParaRPr lang="en-US" sz="2000">
              <a:latin typeface="Times New Roman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28600" y="1752600"/>
            <a:ext cx="4648200" cy="2133600"/>
            <a:chOff x="228600" y="1752600"/>
            <a:chExt cx="4648200" cy="2133600"/>
          </a:xfrm>
        </p:grpSpPr>
        <p:sp>
          <p:nvSpPr>
            <p:cNvPr id="7172" name="Rectangle 4"/>
            <p:cNvSpPr>
              <a:spLocks noChangeArrowheads="1"/>
            </p:cNvSpPr>
            <p:nvPr/>
          </p:nvSpPr>
          <p:spPr bwMode="auto">
            <a:xfrm>
              <a:off x="1752600" y="2362200"/>
              <a:ext cx="1219200" cy="53340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movie</a:t>
              </a:r>
            </a:p>
          </p:txBody>
        </p:sp>
        <p:sp>
          <p:nvSpPr>
            <p:cNvPr id="7173" name="Oval 5"/>
            <p:cNvSpPr>
              <a:spLocks noChangeArrowheads="1"/>
            </p:cNvSpPr>
            <p:nvPr/>
          </p:nvSpPr>
          <p:spPr bwMode="auto">
            <a:xfrm>
              <a:off x="228600" y="1752600"/>
              <a:ext cx="1143000" cy="53340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4" name="Oval 6"/>
            <p:cNvSpPr>
              <a:spLocks noChangeArrowheads="1"/>
            </p:cNvSpPr>
            <p:nvPr/>
          </p:nvSpPr>
          <p:spPr bwMode="auto">
            <a:xfrm>
              <a:off x="228600" y="3276600"/>
              <a:ext cx="1295400" cy="60960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year</a:t>
              </a:r>
            </a:p>
          </p:txBody>
        </p:sp>
        <p:sp>
          <p:nvSpPr>
            <p:cNvPr id="7175" name="Oval 7"/>
            <p:cNvSpPr>
              <a:spLocks noChangeArrowheads="1"/>
            </p:cNvSpPr>
            <p:nvPr/>
          </p:nvSpPr>
          <p:spPr bwMode="auto">
            <a:xfrm>
              <a:off x="3276600" y="1752600"/>
              <a:ext cx="1600200" cy="76200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studioname</a:t>
              </a:r>
            </a:p>
          </p:txBody>
        </p:sp>
        <p:sp>
          <p:nvSpPr>
            <p:cNvPr id="7176" name="Oval 8"/>
            <p:cNvSpPr>
              <a:spLocks noChangeArrowheads="1"/>
            </p:cNvSpPr>
            <p:nvPr/>
          </p:nvSpPr>
          <p:spPr bwMode="auto">
            <a:xfrm>
              <a:off x="3352800" y="3048000"/>
              <a:ext cx="1295400" cy="68580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sz="1500">
                  <a:latin typeface="Times New Roman" pitchFamily="18" charset="0"/>
                </a:rPr>
                <a:t>studioaddress</a:t>
              </a:r>
            </a:p>
          </p:txBody>
        </p:sp>
        <p:sp>
          <p:nvSpPr>
            <p:cNvPr id="7177" name="Text Box 9"/>
            <p:cNvSpPr txBox="1">
              <a:spLocks noChangeArrowheads="1"/>
            </p:cNvSpPr>
            <p:nvPr/>
          </p:nvSpPr>
          <p:spPr bwMode="auto">
            <a:xfrm>
              <a:off x="381000" y="1905000"/>
              <a:ext cx="762000" cy="336550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dirty="0">
                  <a:latin typeface="Times New Roman" pitchFamily="18" charset="0"/>
                </a:rPr>
                <a:t>title</a:t>
              </a:r>
            </a:p>
          </p:txBody>
        </p:sp>
        <p:sp>
          <p:nvSpPr>
            <p:cNvPr id="7178" name="Line 10"/>
            <p:cNvSpPr>
              <a:spLocks noChangeShapeType="1"/>
            </p:cNvSpPr>
            <p:nvPr/>
          </p:nvSpPr>
          <p:spPr bwMode="auto">
            <a:xfrm>
              <a:off x="1219200" y="2209800"/>
              <a:ext cx="533400" cy="30480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7179" name="Line 11"/>
            <p:cNvSpPr>
              <a:spLocks noChangeShapeType="1"/>
            </p:cNvSpPr>
            <p:nvPr/>
          </p:nvSpPr>
          <p:spPr bwMode="auto">
            <a:xfrm flipH="1">
              <a:off x="1371600" y="2895600"/>
              <a:ext cx="457200" cy="45720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7180" name="Line 12"/>
            <p:cNvSpPr>
              <a:spLocks noChangeShapeType="1"/>
            </p:cNvSpPr>
            <p:nvPr/>
          </p:nvSpPr>
          <p:spPr bwMode="auto">
            <a:xfrm flipH="1">
              <a:off x="2438400" y="2057400"/>
              <a:ext cx="838200" cy="30480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7181" name="Line 13"/>
            <p:cNvSpPr>
              <a:spLocks noChangeShapeType="1"/>
            </p:cNvSpPr>
            <p:nvPr/>
          </p:nvSpPr>
          <p:spPr bwMode="auto">
            <a:xfrm>
              <a:off x="2667000" y="2895600"/>
              <a:ext cx="685800" cy="38100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</p:grp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5605382" y="2676435"/>
            <a:ext cx="342284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>
                <a:latin typeface="Times New Roman" pitchFamily="18" charset="0"/>
              </a:rPr>
              <a:t>Repeat studio name and address for each movie</a:t>
            </a:r>
          </a:p>
          <a:p>
            <a:r>
              <a:rPr lang="en-US" dirty="0">
                <a:latin typeface="Times New Roman" pitchFamily="18" charset="0"/>
              </a:rPr>
              <a:t>If studio doesn't have any movie,</a:t>
            </a:r>
          </a:p>
          <a:p>
            <a:r>
              <a:rPr lang="en-US" dirty="0">
                <a:latin typeface="Times New Roman" pitchFamily="18" charset="0"/>
              </a:rPr>
              <a:t>we lost the address of the movie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351644" y="4928191"/>
            <a:ext cx="8036780" cy="1304976"/>
            <a:chOff x="351644" y="4928191"/>
            <a:chExt cx="8036780" cy="1304976"/>
          </a:xfrm>
        </p:grpSpPr>
        <p:sp>
          <p:nvSpPr>
            <p:cNvPr id="7183" name="Rectangle 15"/>
            <p:cNvSpPr>
              <a:spLocks noChangeArrowheads="1"/>
            </p:cNvSpPr>
            <p:nvPr/>
          </p:nvSpPr>
          <p:spPr bwMode="auto">
            <a:xfrm>
              <a:off x="1828800" y="4953000"/>
              <a:ext cx="1219200" cy="60960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movie</a:t>
              </a:r>
            </a:p>
          </p:txBody>
        </p:sp>
        <p:sp>
          <p:nvSpPr>
            <p:cNvPr id="7184" name="Rectangle 16"/>
            <p:cNvSpPr>
              <a:spLocks noChangeArrowheads="1"/>
            </p:cNvSpPr>
            <p:nvPr/>
          </p:nvSpPr>
          <p:spPr bwMode="auto">
            <a:xfrm>
              <a:off x="6172200" y="4928191"/>
              <a:ext cx="1600200" cy="60960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studio</a:t>
              </a:r>
            </a:p>
          </p:txBody>
        </p:sp>
        <p:sp>
          <p:nvSpPr>
            <p:cNvPr id="7185" name="AutoShape 17"/>
            <p:cNvSpPr>
              <a:spLocks noChangeArrowheads="1"/>
            </p:cNvSpPr>
            <p:nvPr/>
          </p:nvSpPr>
          <p:spPr bwMode="auto">
            <a:xfrm>
              <a:off x="3657600" y="5029200"/>
              <a:ext cx="1524000" cy="457200"/>
            </a:xfrm>
            <a:prstGeom prst="flowChartDecision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sz="1400" dirty="0" err="1" smtClean="0"/>
                <a:t>filmedBy</a:t>
              </a:r>
              <a:endParaRPr lang="en-US" sz="1400" dirty="0"/>
            </a:p>
          </p:txBody>
        </p:sp>
        <p:cxnSp>
          <p:nvCxnSpPr>
            <p:cNvPr id="3" name="Straight Connector 2"/>
            <p:cNvCxnSpPr>
              <a:stCxn id="7183" idx="3"/>
            </p:cNvCxnSpPr>
            <p:nvPr/>
          </p:nvCxnSpPr>
          <p:spPr>
            <a:xfrm>
              <a:off x="3048000" y="5257800"/>
              <a:ext cx="68580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5" name="Straight Connector 4"/>
            <p:cNvCxnSpPr>
              <a:stCxn id="7185" idx="3"/>
              <a:endCxn id="7184" idx="1"/>
            </p:cNvCxnSpPr>
            <p:nvPr/>
          </p:nvCxnSpPr>
          <p:spPr>
            <a:xfrm flipV="1">
              <a:off x="5181600" y="5232991"/>
              <a:ext cx="990600" cy="24809"/>
            </a:xfrm>
            <a:prstGeom prst="line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sp>
          <p:nvSpPr>
            <p:cNvPr id="21" name="Oval 6"/>
            <p:cNvSpPr>
              <a:spLocks noChangeArrowheads="1"/>
            </p:cNvSpPr>
            <p:nvPr/>
          </p:nvSpPr>
          <p:spPr bwMode="auto">
            <a:xfrm>
              <a:off x="351644" y="5928367"/>
              <a:ext cx="1367228" cy="30480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sz="2000" u="sng" dirty="0" smtClean="0">
                  <a:latin typeface="Times New Roman" pitchFamily="18" charset="0"/>
                </a:rPr>
                <a:t>title</a:t>
              </a:r>
              <a:endParaRPr lang="en-US" sz="2000" u="sng" dirty="0">
                <a:latin typeface="Times New Roman" pitchFamily="18" charset="0"/>
              </a:endParaRPr>
            </a:p>
          </p:txBody>
        </p:sp>
        <p:sp>
          <p:nvSpPr>
            <p:cNvPr id="22" name="Oval 6"/>
            <p:cNvSpPr>
              <a:spLocks noChangeArrowheads="1"/>
            </p:cNvSpPr>
            <p:nvPr/>
          </p:nvSpPr>
          <p:spPr bwMode="auto">
            <a:xfrm>
              <a:off x="1981200" y="5928367"/>
              <a:ext cx="1600200" cy="30480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year</a:t>
              </a:r>
            </a:p>
          </p:txBody>
        </p:sp>
        <p:sp>
          <p:nvSpPr>
            <p:cNvPr id="23" name="Oval 7"/>
            <p:cNvSpPr>
              <a:spLocks noChangeArrowheads="1"/>
            </p:cNvSpPr>
            <p:nvPr/>
          </p:nvSpPr>
          <p:spPr bwMode="auto">
            <a:xfrm>
              <a:off x="5015459" y="5852167"/>
              <a:ext cx="1600200" cy="38100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sz="2000" u="sng" dirty="0" err="1">
                  <a:latin typeface="Times New Roman" pitchFamily="18" charset="0"/>
                </a:rPr>
                <a:t>studioname</a:t>
              </a:r>
              <a:endParaRPr lang="en-US" sz="2000" u="sng" dirty="0">
                <a:latin typeface="Times New Roman" pitchFamily="18" charset="0"/>
              </a:endParaRPr>
            </a:p>
          </p:txBody>
        </p:sp>
        <p:sp>
          <p:nvSpPr>
            <p:cNvPr id="24" name="Oval 8"/>
            <p:cNvSpPr>
              <a:spLocks noChangeArrowheads="1"/>
            </p:cNvSpPr>
            <p:nvPr/>
          </p:nvSpPr>
          <p:spPr bwMode="auto">
            <a:xfrm>
              <a:off x="6934200" y="5811065"/>
              <a:ext cx="1454224" cy="422102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sz="1500" dirty="0" err="1">
                  <a:latin typeface="Times New Roman" pitchFamily="18" charset="0"/>
                </a:rPr>
                <a:t>studioaddress</a:t>
              </a:r>
              <a:endParaRPr lang="en-US" sz="1500" dirty="0">
                <a:latin typeface="Times New Roman" pitchFamily="18" charset="0"/>
              </a:endParaRPr>
            </a:p>
          </p:txBody>
        </p:sp>
        <p:cxnSp>
          <p:nvCxnSpPr>
            <p:cNvPr id="6" name="Straight Connector 5"/>
            <p:cNvCxnSpPr>
              <a:stCxn id="21" idx="0"/>
              <a:endCxn id="7183" idx="2"/>
            </p:cNvCxnSpPr>
            <p:nvPr/>
          </p:nvCxnSpPr>
          <p:spPr>
            <a:xfrm flipV="1">
              <a:off x="1035258" y="5562600"/>
              <a:ext cx="1403142" cy="36576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>
              <a:stCxn id="22" idx="0"/>
              <a:endCxn id="7183" idx="2"/>
            </p:cNvCxnSpPr>
            <p:nvPr/>
          </p:nvCxnSpPr>
          <p:spPr>
            <a:xfrm flipH="1" flipV="1">
              <a:off x="2438400" y="5562600"/>
              <a:ext cx="342900" cy="36576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stCxn id="23" idx="0"/>
              <a:endCxn id="7184" idx="2"/>
            </p:cNvCxnSpPr>
            <p:nvPr/>
          </p:nvCxnSpPr>
          <p:spPr>
            <a:xfrm flipV="1">
              <a:off x="5815559" y="5537791"/>
              <a:ext cx="1156741" cy="3143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stCxn id="24" idx="0"/>
              <a:endCxn id="7184" idx="2"/>
            </p:cNvCxnSpPr>
            <p:nvPr/>
          </p:nvCxnSpPr>
          <p:spPr>
            <a:xfrm flipH="1" flipV="1">
              <a:off x="6972300" y="5537791"/>
              <a:ext cx="689012" cy="27327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89092" name="Picture 4" descr="C:\Users\ndimililer\AppData\Local\Microsoft\Windows\Temporary Internet Files\Content.IE5\BEMEWA3L\MC90044190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8267" y="831850"/>
            <a:ext cx="1520825" cy="179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8795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1977"/>
            <a:ext cx="5715000" cy="685800"/>
          </a:xfrm>
        </p:spPr>
        <p:txBody>
          <a:bodyPr>
            <a:normAutofit fontScale="90000"/>
          </a:bodyPr>
          <a:lstStyle/>
          <a:p>
            <a:r>
              <a:rPr lang="en-US" sz="2800" b="1" dirty="0"/>
              <a:t>USEFUL</a:t>
            </a:r>
            <a:r>
              <a:rPr lang="en-US" b="1" dirty="0"/>
              <a:t> </a:t>
            </a:r>
            <a:r>
              <a:rPr lang="en-US" sz="2800" b="1" dirty="0"/>
              <a:t>DESIGN</a:t>
            </a:r>
            <a:r>
              <a:rPr lang="en-US" b="1" dirty="0"/>
              <a:t> </a:t>
            </a:r>
            <a:r>
              <a:rPr lang="en-US" sz="2800" b="1" dirty="0"/>
              <a:t>PRINCIPLES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22889" y="726028"/>
            <a:ext cx="6871116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</a:rPr>
              <a:t>5- Picking the right kind of element.</a:t>
            </a:r>
          </a:p>
          <a:p>
            <a:pPr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</a:rPr>
              <a:t>		</a:t>
            </a:r>
          </a:p>
          <a:p>
            <a:pPr>
              <a:spcBef>
                <a:spcPct val="50000"/>
              </a:spcBef>
            </a:pPr>
            <a:endParaRPr lang="en-US" sz="2000" dirty="0">
              <a:latin typeface="Times New Roman" pitchFamily="18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724400" y="5060430"/>
            <a:ext cx="4191000" cy="1295400"/>
            <a:chOff x="4724400" y="5060430"/>
            <a:chExt cx="4191000" cy="1295400"/>
          </a:xfrm>
        </p:grpSpPr>
        <p:sp>
          <p:nvSpPr>
            <p:cNvPr id="8219" name="Oval 27"/>
            <p:cNvSpPr>
              <a:spLocks noChangeArrowheads="1"/>
            </p:cNvSpPr>
            <p:nvPr/>
          </p:nvSpPr>
          <p:spPr bwMode="auto">
            <a:xfrm>
              <a:off x="8077200" y="5365230"/>
              <a:ext cx="838200" cy="38100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sz="2400">
                  <a:latin typeface="Times New Roman" pitchFamily="18" charset="0"/>
                </a:rPr>
                <a:t>k</a:t>
              </a:r>
            </a:p>
          </p:txBody>
        </p:sp>
        <p:sp>
          <p:nvSpPr>
            <p:cNvPr id="8223" name="Rectangle 31"/>
            <p:cNvSpPr>
              <a:spLocks noChangeArrowheads="1"/>
            </p:cNvSpPr>
            <p:nvPr/>
          </p:nvSpPr>
          <p:spPr bwMode="auto">
            <a:xfrm>
              <a:off x="7391400" y="5746230"/>
              <a:ext cx="685800" cy="53340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sz="2400">
                  <a:latin typeface="Times New Roman" pitchFamily="18" charset="0"/>
                </a:rPr>
                <a:t>K</a:t>
              </a:r>
            </a:p>
          </p:txBody>
        </p:sp>
        <p:sp>
          <p:nvSpPr>
            <p:cNvPr id="8224" name="Rectangle 32"/>
            <p:cNvSpPr>
              <a:spLocks noChangeArrowheads="1"/>
            </p:cNvSpPr>
            <p:nvPr/>
          </p:nvSpPr>
          <p:spPr bwMode="auto">
            <a:xfrm>
              <a:off x="5410200" y="5822430"/>
              <a:ext cx="685800" cy="53340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sz="2400">
                  <a:latin typeface="Times New Roman" pitchFamily="18" charset="0"/>
                </a:rPr>
                <a:t>F</a:t>
              </a:r>
            </a:p>
          </p:txBody>
        </p:sp>
        <p:sp>
          <p:nvSpPr>
            <p:cNvPr id="8225" name="AutoShape 33"/>
            <p:cNvSpPr>
              <a:spLocks noChangeArrowheads="1"/>
            </p:cNvSpPr>
            <p:nvPr/>
          </p:nvSpPr>
          <p:spPr bwMode="auto">
            <a:xfrm>
              <a:off x="6400800" y="5746230"/>
              <a:ext cx="762000" cy="533400"/>
            </a:xfrm>
            <a:prstGeom prst="flowChartDecision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7" name="Oval 35"/>
            <p:cNvSpPr>
              <a:spLocks noChangeArrowheads="1"/>
            </p:cNvSpPr>
            <p:nvPr/>
          </p:nvSpPr>
          <p:spPr bwMode="auto">
            <a:xfrm>
              <a:off x="4724400" y="5289030"/>
              <a:ext cx="838200" cy="38100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sz="2400">
                  <a:latin typeface="Times New Roman" pitchFamily="18" charset="0"/>
                </a:rPr>
                <a:t>f</a:t>
              </a:r>
            </a:p>
          </p:txBody>
        </p:sp>
        <p:sp>
          <p:nvSpPr>
            <p:cNvPr id="8228" name="Oval 36"/>
            <p:cNvSpPr>
              <a:spLocks noChangeArrowheads="1"/>
            </p:cNvSpPr>
            <p:nvPr/>
          </p:nvSpPr>
          <p:spPr bwMode="auto">
            <a:xfrm>
              <a:off x="6096000" y="5060430"/>
              <a:ext cx="838200" cy="38100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sz="2400">
                  <a:latin typeface="Times New Roman" pitchFamily="18" charset="0"/>
                </a:rPr>
                <a:t>e</a:t>
              </a:r>
            </a:p>
          </p:txBody>
        </p:sp>
        <p:cxnSp>
          <p:nvCxnSpPr>
            <p:cNvPr id="15" name="Straight Connector 14"/>
            <p:cNvCxnSpPr>
              <a:stCxn id="8225" idx="1"/>
              <a:endCxn id="8224" idx="3"/>
            </p:cNvCxnSpPr>
            <p:nvPr/>
          </p:nvCxnSpPr>
          <p:spPr>
            <a:xfrm flipH="1">
              <a:off x="6096000" y="6012930"/>
              <a:ext cx="304800" cy="76200"/>
            </a:xfrm>
            <a:prstGeom prst="lin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7" name="Straight Connector 16"/>
            <p:cNvCxnSpPr>
              <a:stCxn id="8225" idx="3"/>
              <a:endCxn id="8223" idx="1"/>
            </p:cNvCxnSpPr>
            <p:nvPr/>
          </p:nvCxnSpPr>
          <p:spPr>
            <a:xfrm>
              <a:off x="7162800" y="6012930"/>
              <a:ext cx="22860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9" name="Straight Connector 18"/>
            <p:cNvCxnSpPr>
              <a:stCxn id="8228" idx="4"/>
              <a:endCxn id="8225" idx="0"/>
            </p:cNvCxnSpPr>
            <p:nvPr/>
          </p:nvCxnSpPr>
          <p:spPr>
            <a:xfrm>
              <a:off x="6515100" y="5441430"/>
              <a:ext cx="266700" cy="304800"/>
            </a:xfrm>
            <a:prstGeom prst="lin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1" name="Straight Connector 20"/>
            <p:cNvCxnSpPr>
              <a:stCxn id="8227" idx="4"/>
              <a:endCxn id="8224" idx="0"/>
            </p:cNvCxnSpPr>
            <p:nvPr/>
          </p:nvCxnSpPr>
          <p:spPr>
            <a:xfrm>
              <a:off x="5143500" y="5670030"/>
              <a:ext cx="609600" cy="152400"/>
            </a:xfrm>
            <a:prstGeom prst="lin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3" name="Straight Connector 22"/>
            <p:cNvCxnSpPr>
              <a:stCxn id="8219" idx="4"/>
              <a:endCxn id="8223" idx="3"/>
            </p:cNvCxnSpPr>
            <p:nvPr/>
          </p:nvCxnSpPr>
          <p:spPr>
            <a:xfrm flipH="1">
              <a:off x="8077200" y="5746230"/>
              <a:ext cx="419100" cy="266700"/>
            </a:xfrm>
            <a:prstGeom prst="lin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</p:grpSp>
      <p:grpSp>
        <p:nvGrpSpPr>
          <p:cNvPr id="4" name="Group 3"/>
          <p:cNvGrpSpPr/>
          <p:nvPr/>
        </p:nvGrpSpPr>
        <p:grpSpPr>
          <a:xfrm>
            <a:off x="5270916" y="2552700"/>
            <a:ext cx="3200400" cy="1981200"/>
            <a:chOff x="5270916" y="2552700"/>
            <a:chExt cx="3200400" cy="1981200"/>
          </a:xfrm>
        </p:grpSpPr>
        <p:sp>
          <p:nvSpPr>
            <p:cNvPr id="8210" name="Rectangle 18"/>
            <p:cNvSpPr>
              <a:spLocks noChangeArrowheads="1"/>
            </p:cNvSpPr>
            <p:nvPr/>
          </p:nvSpPr>
          <p:spPr bwMode="auto">
            <a:xfrm>
              <a:off x="6490116" y="4000500"/>
              <a:ext cx="685800" cy="53340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sz="2400" dirty="0">
                  <a:latin typeface="Times New Roman" pitchFamily="18" charset="0"/>
                </a:rPr>
                <a:t>K</a:t>
              </a:r>
            </a:p>
          </p:txBody>
        </p:sp>
        <p:sp>
          <p:nvSpPr>
            <p:cNvPr id="8211" name="Rectangle 19"/>
            <p:cNvSpPr>
              <a:spLocks noChangeArrowheads="1"/>
            </p:cNvSpPr>
            <p:nvPr/>
          </p:nvSpPr>
          <p:spPr bwMode="auto">
            <a:xfrm>
              <a:off x="5423316" y="3086100"/>
              <a:ext cx="685800" cy="53340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sz="2400">
                  <a:latin typeface="Times New Roman" pitchFamily="18" charset="0"/>
                </a:rPr>
                <a:t>E</a:t>
              </a:r>
            </a:p>
          </p:txBody>
        </p:sp>
        <p:sp>
          <p:nvSpPr>
            <p:cNvPr id="8212" name="Rectangle 20"/>
            <p:cNvSpPr>
              <a:spLocks noChangeArrowheads="1"/>
            </p:cNvSpPr>
            <p:nvPr/>
          </p:nvSpPr>
          <p:spPr bwMode="auto">
            <a:xfrm>
              <a:off x="7633116" y="3086100"/>
              <a:ext cx="685800" cy="53340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sz="2400">
                  <a:latin typeface="Times New Roman" pitchFamily="18" charset="0"/>
                </a:rPr>
                <a:t>F</a:t>
              </a:r>
            </a:p>
          </p:txBody>
        </p:sp>
        <p:sp>
          <p:nvSpPr>
            <p:cNvPr id="8213" name="AutoShape 21"/>
            <p:cNvSpPr>
              <a:spLocks noChangeArrowheads="1"/>
            </p:cNvSpPr>
            <p:nvPr/>
          </p:nvSpPr>
          <p:spPr bwMode="auto">
            <a:xfrm>
              <a:off x="6413916" y="3086100"/>
              <a:ext cx="762000" cy="533400"/>
            </a:xfrm>
            <a:prstGeom prst="flowChartDecision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7" name="Oval 25"/>
            <p:cNvSpPr>
              <a:spLocks noChangeArrowheads="1"/>
            </p:cNvSpPr>
            <p:nvPr/>
          </p:nvSpPr>
          <p:spPr bwMode="auto">
            <a:xfrm>
              <a:off x="7099716" y="2552700"/>
              <a:ext cx="838200" cy="38100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sz="2400">
                  <a:latin typeface="Times New Roman" pitchFamily="18" charset="0"/>
                </a:rPr>
                <a:t>f</a:t>
              </a:r>
            </a:p>
          </p:txBody>
        </p:sp>
        <p:sp>
          <p:nvSpPr>
            <p:cNvPr id="8218" name="Oval 26"/>
            <p:cNvSpPr>
              <a:spLocks noChangeArrowheads="1"/>
            </p:cNvSpPr>
            <p:nvPr/>
          </p:nvSpPr>
          <p:spPr bwMode="auto">
            <a:xfrm>
              <a:off x="7633116" y="4042144"/>
              <a:ext cx="838200" cy="38100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sz="2400">
                  <a:latin typeface="Times New Roman" pitchFamily="18" charset="0"/>
                </a:rPr>
                <a:t>k</a:t>
              </a:r>
            </a:p>
          </p:txBody>
        </p:sp>
        <p:sp>
          <p:nvSpPr>
            <p:cNvPr id="8226" name="Oval 34"/>
            <p:cNvSpPr>
              <a:spLocks noChangeArrowheads="1"/>
            </p:cNvSpPr>
            <p:nvPr/>
          </p:nvSpPr>
          <p:spPr bwMode="auto">
            <a:xfrm>
              <a:off x="5270916" y="3848100"/>
              <a:ext cx="838200" cy="38100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sz="2400">
                  <a:latin typeface="Times New Roman" pitchFamily="18" charset="0"/>
                </a:rPr>
                <a:t>e</a:t>
              </a:r>
            </a:p>
          </p:txBody>
        </p:sp>
        <p:cxnSp>
          <p:nvCxnSpPr>
            <p:cNvPr id="7" name="Straight Connector 6"/>
            <p:cNvCxnSpPr>
              <a:stCxn id="8213" idx="1"/>
              <a:endCxn id="8211" idx="3"/>
            </p:cNvCxnSpPr>
            <p:nvPr/>
          </p:nvCxnSpPr>
          <p:spPr>
            <a:xfrm flipH="1">
              <a:off x="6109116" y="3352800"/>
              <a:ext cx="304800" cy="0"/>
            </a:xfrm>
            <a:prstGeom prst="line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1" name="Straight Connector 10"/>
            <p:cNvCxnSpPr>
              <a:stCxn id="8213" idx="3"/>
              <a:endCxn id="8212" idx="1"/>
            </p:cNvCxnSpPr>
            <p:nvPr/>
          </p:nvCxnSpPr>
          <p:spPr>
            <a:xfrm>
              <a:off x="7175916" y="3352800"/>
              <a:ext cx="45720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3" name="Straight Connector 12"/>
            <p:cNvCxnSpPr>
              <a:stCxn id="8213" idx="2"/>
              <a:endCxn id="8210" idx="0"/>
            </p:cNvCxnSpPr>
            <p:nvPr/>
          </p:nvCxnSpPr>
          <p:spPr>
            <a:xfrm>
              <a:off x="6794916" y="3619500"/>
              <a:ext cx="38100" cy="381000"/>
            </a:xfrm>
            <a:prstGeom prst="lin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5" name="Straight Connector 24"/>
            <p:cNvCxnSpPr>
              <a:stCxn id="8211" idx="2"/>
              <a:endCxn id="8226" idx="0"/>
            </p:cNvCxnSpPr>
            <p:nvPr/>
          </p:nvCxnSpPr>
          <p:spPr>
            <a:xfrm flipH="1">
              <a:off x="5690016" y="3619500"/>
              <a:ext cx="76200" cy="228600"/>
            </a:xfrm>
            <a:prstGeom prst="lin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7" name="Straight Connector 26"/>
            <p:cNvCxnSpPr>
              <a:endCxn id="8212" idx="0"/>
            </p:cNvCxnSpPr>
            <p:nvPr/>
          </p:nvCxnSpPr>
          <p:spPr>
            <a:xfrm>
              <a:off x="7518816" y="2933700"/>
              <a:ext cx="457200" cy="152400"/>
            </a:xfrm>
            <a:prstGeom prst="lin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9" name="Straight Connector 28"/>
            <p:cNvCxnSpPr>
              <a:stCxn id="8218" idx="2"/>
              <a:endCxn id="8210" idx="3"/>
            </p:cNvCxnSpPr>
            <p:nvPr/>
          </p:nvCxnSpPr>
          <p:spPr>
            <a:xfrm flipH="1">
              <a:off x="7175916" y="4232644"/>
              <a:ext cx="457200" cy="34556"/>
            </a:xfrm>
            <a:prstGeom prst="lin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533400" y="5060430"/>
            <a:ext cx="2286000" cy="1371600"/>
            <a:chOff x="533400" y="4419600"/>
            <a:chExt cx="2286000" cy="1371600"/>
          </a:xfrm>
        </p:grpSpPr>
        <p:sp>
          <p:nvSpPr>
            <p:cNvPr id="8196" name="Rectangle 4"/>
            <p:cNvSpPr>
              <a:spLocks noChangeArrowheads="1"/>
            </p:cNvSpPr>
            <p:nvPr/>
          </p:nvSpPr>
          <p:spPr bwMode="auto">
            <a:xfrm>
              <a:off x="533400" y="4419600"/>
              <a:ext cx="838200" cy="76200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sz="2400">
                  <a:latin typeface="Times New Roman" pitchFamily="18" charset="0"/>
                </a:rPr>
                <a:t>K</a:t>
              </a:r>
            </a:p>
          </p:txBody>
        </p:sp>
        <p:sp>
          <p:nvSpPr>
            <p:cNvPr id="8197" name="Oval 5"/>
            <p:cNvSpPr>
              <a:spLocks noChangeArrowheads="1"/>
            </p:cNvSpPr>
            <p:nvPr/>
          </p:nvSpPr>
          <p:spPr bwMode="auto">
            <a:xfrm>
              <a:off x="685800" y="5410200"/>
              <a:ext cx="1143000" cy="38100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sz="2400">
                  <a:latin typeface="Times New Roman" pitchFamily="18" charset="0"/>
                </a:rPr>
                <a:t>k</a:t>
              </a:r>
            </a:p>
          </p:txBody>
        </p:sp>
        <p:sp>
          <p:nvSpPr>
            <p:cNvPr id="8198" name="Oval 6"/>
            <p:cNvSpPr>
              <a:spLocks noChangeArrowheads="1"/>
            </p:cNvSpPr>
            <p:nvPr/>
          </p:nvSpPr>
          <p:spPr bwMode="auto">
            <a:xfrm>
              <a:off x="1676400" y="4724400"/>
              <a:ext cx="1143000" cy="38100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sz="2400">
                  <a:latin typeface="Times New Roman" pitchFamily="18" charset="0"/>
                </a:rPr>
                <a:t>e</a:t>
              </a:r>
            </a:p>
          </p:txBody>
        </p:sp>
        <p:cxnSp>
          <p:nvCxnSpPr>
            <p:cNvPr id="33" name="Straight Connector 32"/>
            <p:cNvCxnSpPr>
              <a:stCxn id="8198" idx="2"/>
              <a:endCxn id="8196" idx="3"/>
            </p:cNvCxnSpPr>
            <p:nvPr/>
          </p:nvCxnSpPr>
          <p:spPr>
            <a:xfrm flipH="1" flipV="1">
              <a:off x="1371600" y="4800600"/>
              <a:ext cx="304800" cy="114300"/>
            </a:xfrm>
            <a:prstGeom prst="lin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35" name="Straight Connector 34"/>
            <p:cNvCxnSpPr>
              <a:stCxn id="8197" idx="0"/>
              <a:endCxn id="8196" idx="2"/>
            </p:cNvCxnSpPr>
            <p:nvPr/>
          </p:nvCxnSpPr>
          <p:spPr>
            <a:xfrm flipH="1" flipV="1">
              <a:off x="952500" y="5181600"/>
              <a:ext cx="304800" cy="228600"/>
            </a:xfrm>
            <a:prstGeom prst="lin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190500" y="3111084"/>
            <a:ext cx="3581400" cy="1447800"/>
            <a:chOff x="457200" y="2743200"/>
            <a:chExt cx="3581400" cy="1447800"/>
          </a:xfrm>
        </p:grpSpPr>
        <p:sp>
          <p:nvSpPr>
            <p:cNvPr id="8201" name="Rectangle 9"/>
            <p:cNvSpPr>
              <a:spLocks noChangeArrowheads="1"/>
            </p:cNvSpPr>
            <p:nvPr/>
          </p:nvSpPr>
          <p:spPr bwMode="auto">
            <a:xfrm>
              <a:off x="457200" y="2743200"/>
              <a:ext cx="914400" cy="68580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sz="2400">
                  <a:latin typeface="Times New Roman" pitchFamily="18" charset="0"/>
                </a:rPr>
                <a:t>E</a:t>
              </a:r>
            </a:p>
          </p:txBody>
        </p:sp>
        <p:sp>
          <p:nvSpPr>
            <p:cNvPr id="8202" name="Rectangle 10"/>
            <p:cNvSpPr>
              <a:spLocks noChangeArrowheads="1"/>
            </p:cNvSpPr>
            <p:nvPr/>
          </p:nvSpPr>
          <p:spPr bwMode="auto">
            <a:xfrm>
              <a:off x="3352800" y="2895600"/>
              <a:ext cx="685800" cy="53340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sz="2400">
                  <a:latin typeface="Times New Roman" pitchFamily="18" charset="0"/>
                </a:rPr>
                <a:t>K</a:t>
              </a:r>
            </a:p>
          </p:txBody>
        </p:sp>
        <p:sp>
          <p:nvSpPr>
            <p:cNvPr id="8203" name="AutoShape 11"/>
            <p:cNvSpPr>
              <a:spLocks noChangeArrowheads="1"/>
            </p:cNvSpPr>
            <p:nvPr/>
          </p:nvSpPr>
          <p:spPr bwMode="auto">
            <a:xfrm>
              <a:off x="1981200" y="2819400"/>
              <a:ext cx="762000" cy="533400"/>
            </a:xfrm>
            <a:prstGeom prst="flowChartDecision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6" name="Oval 14"/>
            <p:cNvSpPr>
              <a:spLocks noChangeArrowheads="1"/>
            </p:cNvSpPr>
            <p:nvPr/>
          </p:nvSpPr>
          <p:spPr bwMode="auto">
            <a:xfrm>
              <a:off x="685800" y="3733800"/>
              <a:ext cx="685800" cy="38100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sz="2400">
                  <a:latin typeface="Times New Roman" pitchFamily="18" charset="0"/>
                </a:rPr>
                <a:t>e</a:t>
              </a:r>
            </a:p>
          </p:txBody>
        </p:sp>
        <p:sp>
          <p:nvSpPr>
            <p:cNvPr id="8208" name="Oval 16"/>
            <p:cNvSpPr>
              <a:spLocks noChangeArrowheads="1"/>
            </p:cNvSpPr>
            <p:nvPr/>
          </p:nvSpPr>
          <p:spPr bwMode="auto">
            <a:xfrm>
              <a:off x="2819400" y="3810000"/>
              <a:ext cx="838200" cy="38100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sz="2400">
                  <a:latin typeface="Times New Roman" pitchFamily="18" charset="0"/>
                </a:rPr>
                <a:t>k</a:t>
              </a:r>
            </a:p>
          </p:txBody>
        </p:sp>
        <p:cxnSp>
          <p:nvCxnSpPr>
            <p:cNvPr id="3" name="Straight Connector 2"/>
            <p:cNvCxnSpPr>
              <a:stCxn id="8203" idx="1"/>
              <a:endCxn id="8201" idx="3"/>
            </p:cNvCxnSpPr>
            <p:nvPr/>
          </p:nvCxnSpPr>
          <p:spPr>
            <a:xfrm flipH="1">
              <a:off x="1371600" y="3086100"/>
              <a:ext cx="609600" cy="0"/>
            </a:xfrm>
            <a:prstGeom prst="line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5" name="Straight Connector 4"/>
            <p:cNvCxnSpPr>
              <a:stCxn id="8203" idx="3"/>
              <a:endCxn id="8202" idx="1"/>
            </p:cNvCxnSpPr>
            <p:nvPr/>
          </p:nvCxnSpPr>
          <p:spPr>
            <a:xfrm>
              <a:off x="2743200" y="3086100"/>
              <a:ext cx="609600" cy="76200"/>
            </a:xfrm>
            <a:prstGeom prst="lin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31" name="Straight Connector 30"/>
            <p:cNvCxnSpPr>
              <a:stCxn id="8206" idx="0"/>
              <a:endCxn id="8201" idx="2"/>
            </p:cNvCxnSpPr>
            <p:nvPr/>
          </p:nvCxnSpPr>
          <p:spPr>
            <a:xfrm flipH="1" flipV="1">
              <a:off x="914400" y="3429000"/>
              <a:ext cx="114300" cy="304800"/>
            </a:xfrm>
            <a:prstGeom prst="lin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9" name="Straight Connector 8"/>
            <p:cNvCxnSpPr>
              <a:stCxn id="8208" idx="0"/>
              <a:endCxn id="8202" idx="2"/>
            </p:cNvCxnSpPr>
            <p:nvPr/>
          </p:nvCxnSpPr>
          <p:spPr>
            <a:xfrm flipV="1">
              <a:off x="3238500" y="3429000"/>
              <a:ext cx="4572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Rectangle 9"/>
          <p:cNvSpPr/>
          <p:nvPr/>
        </p:nvSpPr>
        <p:spPr>
          <a:xfrm>
            <a:off x="5395210" y="1484784"/>
            <a:ext cx="31010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Example 1: Using </a:t>
            </a:r>
            <a:r>
              <a:rPr lang="en-US" dirty="0" err="1" smtClean="0">
                <a:ea typeface="Verdana" pitchFamily="34" charset="0"/>
                <a:cs typeface="Verdana" pitchFamily="34" charset="0"/>
              </a:rPr>
              <a:t>Multiway</a:t>
            </a:r>
            <a:r>
              <a:rPr lang="en-US" dirty="0" smtClean="0">
                <a:ea typeface="Verdana" pitchFamily="34" charset="0"/>
                <a:cs typeface="Verdana" pitchFamily="34" charset="0"/>
              </a:rPr>
              <a:t> relationship</a:t>
            </a:r>
            <a:endParaRPr lang="en-US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8100" y="16288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Example 1: If entity set has only one attribute and relationship is 1:N relationship.</a:t>
            </a:r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2114" y="1937"/>
            <a:ext cx="1431886" cy="1315622"/>
          </a:xfrm>
          <a:prstGeom prst="rect">
            <a:avLst/>
          </a:prstGeom>
        </p:spPr>
      </p:pic>
      <p:cxnSp>
        <p:nvCxnSpPr>
          <p:cNvPr id="26" name="Straight Connector 25"/>
          <p:cNvCxnSpPr/>
          <p:nvPr/>
        </p:nvCxnSpPr>
        <p:spPr>
          <a:xfrm>
            <a:off x="4572000" y="1583847"/>
            <a:ext cx="0" cy="501350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2868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7915275" cy="704850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CDA78">
                        <a:gamma/>
                        <a:tint val="70196"/>
                        <a:invGamma/>
                      </a:srgbClr>
                    </a:gs>
                    <a:gs pos="100000">
                      <a:srgbClr val="FCDA78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790015"/>
                  </a:outerShdw>
                </a:effectLst>
              </a14:hiddenEffects>
            </a:ext>
          </a:extLst>
        </p:spPr>
        <p:txBody>
          <a:bodyPr wrap="none" lIns="41275" tIns="17462" rIns="41275" bIns="17462" anchor="t" anchorCtr="0">
            <a:spAutoFit/>
          </a:bodyPr>
          <a:lstStyle/>
          <a:p>
            <a:pPr defTabSz="804863"/>
            <a:r>
              <a:rPr lang="en-US"/>
              <a:t>Database Management System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3200400" y="4572000"/>
            <a:ext cx="33528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i="1">
                <a:latin typeface="Times New Roman" pitchFamily="18" charset="0"/>
              </a:rPr>
              <a:t>DBMS manages data resources like an operating system manages hardware resources</a:t>
            </a:r>
            <a:endParaRPr lang="en-US" sz="2000">
              <a:latin typeface="Times New Roman" pitchFamily="18" charset="0"/>
            </a:endParaRPr>
          </a:p>
        </p:txBody>
      </p:sp>
      <p:grpSp>
        <p:nvGrpSpPr>
          <p:cNvPr id="4100" name="Group 4"/>
          <p:cNvGrpSpPr>
            <a:grpSpLocks/>
          </p:cNvGrpSpPr>
          <p:nvPr/>
        </p:nvGrpSpPr>
        <p:grpSpPr bwMode="auto">
          <a:xfrm>
            <a:off x="457200" y="1219200"/>
            <a:ext cx="8194675" cy="4572000"/>
            <a:chOff x="288" y="768"/>
            <a:chExt cx="5162" cy="3378"/>
          </a:xfrm>
        </p:grpSpPr>
        <p:sp>
          <p:nvSpPr>
            <p:cNvPr id="4101" name="Rectangle 5"/>
            <p:cNvSpPr>
              <a:spLocks noChangeArrowheads="1"/>
            </p:cNvSpPr>
            <p:nvPr/>
          </p:nvSpPr>
          <p:spPr bwMode="auto">
            <a:xfrm>
              <a:off x="2208" y="1920"/>
              <a:ext cx="1216" cy="986"/>
            </a:xfrm>
            <a:prstGeom prst="rect">
              <a:avLst/>
            </a:prstGeom>
            <a:gradFill rotWithShape="0">
              <a:gsLst>
                <a:gs pos="0">
                  <a:srgbClr val="A3F25F">
                    <a:gamma/>
                    <a:tint val="70196"/>
                    <a:invGamma/>
                  </a:srgbClr>
                </a:gs>
                <a:gs pos="100000">
                  <a:srgbClr val="A3F25F"/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2075" tIns="46038" rIns="92075" bIns="46038" anchor="ctr"/>
            <a:lstStyle/>
            <a:p>
              <a:pPr algn="ctr" eaLnBrk="0" hangingPunct="0">
                <a:lnSpc>
                  <a:spcPct val="90000"/>
                </a:lnSpc>
              </a:pPr>
              <a:r>
                <a:rPr lang="en-US" sz="4400" b="1">
                  <a:solidFill>
                    <a:srgbClr val="000000"/>
                  </a:solidFill>
                  <a:latin typeface="Arial" charset="0"/>
                </a:rPr>
                <a:t>DBMS</a:t>
              </a:r>
              <a:endParaRPr lang="en-US" sz="2000" b="1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4102" name="Group 6"/>
            <p:cNvGrpSpPr>
              <a:grpSpLocks/>
            </p:cNvGrpSpPr>
            <p:nvPr/>
          </p:nvGrpSpPr>
          <p:grpSpPr bwMode="auto">
            <a:xfrm>
              <a:off x="4177" y="1200"/>
              <a:ext cx="1273" cy="2256"/>
              <a:chOff x="3909" y="1728"/>
              <a:chExt cx="810" cy="821"/>
            </a:xfrm>
          </p:grpSpPr>
          <p:sp>
            <p:nvSpPr>
              <p:cNvPr id="4103" name="Freeform 7"/>
              <p:cNvSpPr>
                <a:spLocks/>
              </p:cNvSpPr>
              <p:nvPr/>
            </p:nvSpPr>
            <p:spPr bwMode="auto">
              <a:xfrm>
                <a:off x="3909" y="1728"/>
                <a:ext cx="810" cy="821"/>
              </a:xfrm>
              <a:custGeom>
                <a:avLst/>
                <a:gdLst>
                  <a:gd name="T0" fmla="*/ 809 w 810"/>
                  <a:gd name="T1" fmla="*/ 112 h 821"/>
                  <a:gd name="T2" fmla="*/ 809 w 810"/>
                  <a:gd name="T3" fmla="*/ 714 h 821"/>
                  <a:gd name="T4" fmla="*/ 796 w 810"/>
                  <a:gd name="T5" fmla="*/ 732 h 821"/>
                  <a:gd name="T6" fmla="*/ 777 w 810"/>
                  <a:gd name="T7" fmla="*/ 749 h 821"/>
                  <a:gd name="T8" fmla="*/ 748 w 810"/>
                  <a:gd name="T9" fmla="*/ 765 h 821"/>
                  <a:gd name="T10" fmla="*/ 711 w 810"/>
                  <a:gd name="T11" fmla="*/ 780 h 821"/>
                  <a:gd name="T12" fmla="*/ 658 w 810"/>
                  <a:gd name="T13" fmla="*/ 795 h 821"/>
                  <a:gd name="T14" fmla="*/ 605 w 810"/>
                  <a:gd name="T15" fmla="*/ 804 h 821"/>
                  <a:gd name="T16" fmla="*/ 547 w 810"/>
                  <a:gd name="T17" fmla="*/ 812 h 821"/>
                  <a:gd name="T18" fmla="*/ 492 w 810"/>
                  <a:gd name="T19" fmla="*/ 817 h 821"/>
                  <a:gd name="T20" fmla="*/ 442 w 810"/>
                  <a:gd name="T21" fmla="*/ 820 h 821"/>
                  <a:gd name="T22" fmla="*/ 386 w 810"/>
                  <a:gd name="T23" fmla="*/ 820 h 821"/>
                  <a:gd name="T24" fmla="*/ 323 w 810"/>
                  <a:gd name="T25" fmla="*/ 817 h 821"/>
                  <a:gd name="T26" fmla="*/ 270 w 810"/>
                  <a:gd name="T27" fmla="*/ 813 h 821"/>
                  <a:gd name="T28" fmla="*/ 212 w 810"/>
                  <a:gd name="T29" fmla="*/ 806 h 821"/>
                  <a:gd name="T30" fmla="*/ 156 w 810"/>
                  <a:gd name="T31" fmla="*/ 796 h 821"/>
                  <a:gd name="T32" fmla="*/ 116 w 810"/>
                  <a:gd name="T33" fmla="*/ 786 h 821"/>
                  <a:gd name="T34" fmla="*/ 74 w 810"/>
                  <a:gd name="T35" fmla="*/ 772 h 821"/>
                  <a:gd name="T36" fmla="*/ 42 w 810"/>
                  <a:gd name="T37" fmla="*/ 756 h 821"/>
                  <a:gd name="T38" fmla="*/ 26 w 810"/>
                  <a:gd name="T39" fmla="*/ 746 h 821"/>
                  <a:gd name="T40" fmla="*/ 11 w 810"/>
                  <a:gd name="T41" fmla="*/ 731 h 821"/>
                  <a:gd name="T42" fmla="*/ 0 w 810"/>
                  <a:gd name="T43" fmla="*/ 713 h 821"/>
                  <a:gd name="T44" fmla="*/ 0 w 810"/>
                  <a:gd name="T45" fmla="*/ 103 h 821"/>
                  <a:gd name="T46" fmla="*/ 8 w 810"/>
                  <a:gd name="T47" fmla="*/ 88 h 821"/>
                  <a:gd name="T48" fmla="*/ 26 w 810"/>
                  <a:gd name="T49" fmla="*/ 71 h 821"/>
                  <a:gd name="T50" fmla="*/ 71 w 810"/>
                  <a:gd name="T51" fmla="*/ 48 h 821"/>
                  <a:gd name="T52" fmla="*/ 45 w 810"/>
                  <a:gd name="T53" fmla="*/ 61 h 821"/>
                  <a:gd name="T54" fmla="*/ 93 w 810"/>
                  <a:gd name="T55" fmla="*/ 40 h 821"/>
                  <a:gd name="T56" fmla="*/ 130 w 810"/>
                  <a:gd name="T57" fmla="*/ 30 h 821"/>
                  <a:gd name="T58" fmla="*/ 177 w 810"/>
                  <a:gd name="T59" fmla="*/ 20 h 821"/>
                  <a:gd name="T60" fmla="*/ 230 w 810"/>
                  <a:gd name="T61" fmla="*/ 11 h 821"/>
                  <a:gd name="T62" fmla="*/ 286 w 810"/>
                  <a:gd name="T63" fmla="*/ 3 h 821"/>
                  <a:gd name="T64" fmla="*/ 352 w 810"/>
                  <a:gd name="T65" fmla="*/ 0 h 821"/>
                  <a:gd name="T66" fmla="*/ 407 w 810"/>
                  <a:gd name="T67" fmla="*/ 0 h 821"/>
                  <a:gd name="T68" fmla="*/ 481 w 810"/>
                  <a:gd name="T69" fmla="*/ 0 h 821"/>
                  <a:gd name="T70" fmla="*/ 534 w 810"/>
                  <a:gd name="T71" fmla="*/ 4 h 821"/>
                  <a:gd name="T72" fmla="*/ 582 w 810"/>
                  <a:gd name="T73" fmla="*/ 11 h 821"/>
                  <a:gd name="T74" fmla="*/ 637 w 810"/>
                  <a:gd name="T75" fmla="*/ 20 h 821"/>
                  <a:gd name="T76" fmla="*/ 682 w 810"/>
                  <a:gd name="T77" fmla="*/ 31 h 821"/>
                  <a:gd name="T78" fmla="*/ 724 w 810"/>
                  <a:gd name="T79" fmla="*/ 47 h 821"/>
                  <a:gd name="T80" fmla="*/ 756 w 810"/>
                  <a:gd name="T81" fmla="*/ 59 h 821"/>
                  <a:gd name="T82" fmla="*/ 777 w 810"/>
                  <a:gd name="T83" fmla="*/ 72 h 821"/>
                  <a:gd name="T84" fmla="*/ 796 w 810"/>
                  <a:gd name="T85" fmla="*/ 89 h 821"/>
                  <a:gd name="T86" fmla="*/ 809 w 810"/>
                  <a:gd name="T87" fmla="*/ 112 h 8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810" h="821">
                    <a:moveTo>
                      <a:pt x="809" y="112"/>
                    </a:moveTo>
                    <a:lnTo>
                      <a:pt x="809" y="714"/>
                    </a:lnTo>
                    <a:lnTo>
                      <a:pt x="796" y="732"/>
                    </a:lnTo>
                    <a:lnTo>
                      <a:pt x="777" y="749"/>
                    </a:lnTo>
                    <a:lnTo>
                      <a:pt x="748" y="765"/>
                    </a:lnTo>
                    <a:lnTo>
                      <a:pt x="711" y="780"/>
                    </a:lnTo>
                    <a:lnTo>
                      <a:pt x="658" y="795"/>
                    </a:lnTo>
                    <a:lnTo>
                      <a:pt x="605" y="804"/>
                    </a:lnTo>
                    <a:lnTo>
                      <a:pt x="547" y="812"/>
                    </a:lnTo>
                    <a:lnTo>
                      <a:pt x="492" y="817"/>
                    </a:lnTo>
                    <a:lnTo>
                      <a:pt x="442" y="820"/>
                    </a:lnTo>
                    <a:lnTo>
                      <a:pt x="386" y="820"/>
                    </a:lnTo>
                    <a:lnTo>
                      <a:pt x="323" y="817"/>
                    </a:lnTo>
                    <a:lnTo>
                      <a:pt x="270" y="813"/>
                    </a:lnTo>
                    <a:lnTo>
                      <a:pt x="212" y="806"/>
                    </a:lnTo>
                    <a:lnTo>
                      <a:pt x="156" y="796"/>
                    </a:lnTo>
                    <a:lnTo>
                      <a:pt x="116" y="786"/>
                    </a:lnTo>
                    <a:lnTo>
                      <a:pt x="74" y="772"/>
                    </a:lnTo>
                    <a:lnTo>
                      <a:pt x="42" y="756"/>
                    </a:lnTo>
                    <a:lnTo>
                      <a:pt x="26" y="746"/>
                    </a:lnTo>
                    <a:lnTo>
                      <a:pt x="11" y="731"/>
                    </a:lnTo>
                    <a:lnTo>
                      <a:pt x="0" y="713"/>
                    </a:lnTo>
                    <a:lnTo>
                      <a:pt x="0" y="103"/>
                    </a:lnTo>
                    <a:lnTo>
                      <a:pt x="8" y="88"/>
                    </a:lnTo>
                    <a:lnTo>
                      <a:pt x="26" y="71"/>
                    </a:lnTo>
                    <a:lnTo>
                      <a:pt x="71" y="48"/>
                    </a:lnTo>
                    <a:lnTo>
                      <a:pt x="45" y="61"/>
                    </a:lnTo>
                    <a:lnTo>
                      <a:pt x="93" y="40"/>
                    </a:lnTo>
                    <a:lnTo>
                      <a:pt x="130" y="30"/>
                    </a:lnTo>
                    <a:lnTo>
                      <a:pt x="177" y="20"/>
                    </a:lnTo>
                    <a:lnTo>
                      <a:pt x="230" y="11"/>
                    </a:lnTo>
                    <a:lnTo>
                      <a:pt x="286" y="3"/>
                    </a:lnTo>
                    <a:lnTo>
                      <a:pt x="352" y="0"/>
                    </a:lnTo>
                    <a:lnTo>
                      <a:pt x="407" y="0"/>
                    </a:lnTo>
                    <a:lnTo>
                      <a:pt x="481" y="0"/>
                    </a:lnTo>
                    <a:lnTo>
                      <a:pt x="534" y="4"/>
                    </a:lnTo>
                    <a:lnTo>
                      <a:pt x="582" y="11"/>
                    </a:lnTo>
                    <a:lnTo>
                      <a:pt x="637" y="20"/>
                    </a:lnTo>
                    <a:lnTo>
                      <a:pt x="682" y="31"/>
                    </a:lnTo>
                    <a:lnTo>
                      <a:pt x="724" y="47"/>
                    </a:lnTo>
                    <a:lnTo>
                      <a:pt x="756" y="59"/>
                    </a:lnTo>
                    <a:lnTo>
                      <a:pt x="777" y="72"/>
                    </a:lnTo>
                    <a:lnTo>
                      <a:pt x="796" y="89"/>
                    </a:lnTo>
                    <a:lnTo>
                      <a:pt x="809" y="112"/>
                    </a:lnTo>
                  </a:path>
                </a:pathLst>
              </a:custGeom>
              <a:gradFill rotWithShape="0">
                <a:gsLst>
                  <a:gs pos="0">
                    <a:srgbClr val="A2C1FE">
                      <a:gamma/>
                      <a:tint val="60000"/>
                      <a:invGamma/>
                    </a:srgbClr>
                  </a:gs>
                  <a:gs pos="100000">
                    <a:srgbClr val="A2C1FE"/>
                  </a:gs>
                </a:gsLst>
                <a:lin ang="5400000" scaled="1"/>
              </a:gradFill>
              <a:ln w="12700" cap="rnd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4" name="Oval 8"/>
              <p:cNvSpPr>
                <a:spLocks noChangeArrowheads="1"/>
              </p:cNvSpPr>
              <p:nvPr/>
            </p:nvSpPr>
            <p:spPr bwMode="auto">
              <a:xfrm>
                <a:off x="3913" y="1732"/>
                <a:ext cx="801" cy="187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5" name="Rectangle 9"/>
              <p:cNvSpPr>
                <a:spLocks noChangeArrowheads="1"/>
              </p:cNvSpPr>
              <p:nvPr/>
            </p:nvSpPr>
            <p:spPr bwMode="auto">
              <a:xfrm>
                <a:off x="4024" y="2101"/>
                <a:ext cx="614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algn="ctr" eaLnBrk="0" hangingPunct="0">
                  <a:lnSpc>
                    <a:spcPct val="90000"/>
                  </a:lnSpc>
                </a:pPr>
                <a:r>
                  <a:rPr lang="en-US" b="1">
                    <a:solidFill>
                      <a:srgbClr val="000000"/>
                    </a:solidFill>
                    <a:latin typeface="Arial" charset="0"/>
                  </a:rPr>
                  <a:t>Database</a:t>
                </a:r>
              </a:p>
              <a:p>
                <a:pPr algn="ctr" eaLnBrk="0" hangingPunct="0">
                  <a:lnSpc>
                    <a:spcPct val="90000"/>
                  </a:lnSpc>
                </a:pPr>
                <a:r>
                  <a:rPr lang="en-US" b="1">
                    <a:solidFill>
                      <a:srgbClr val="000000"/>
                    </a:solidFill>
                    <a:latin typeface="Arial" charset="0"/>
                  </a:rPr>
                  <a:t>containing</a:t>
                </a:r>
              </a:p>
              <a:p>
                <a:pPr algn="ctr" eaLnBrk="0" hangingPunct="0">
                  <a:lnSpc>
                    <a:spcPct val="90000"/>
                  </a:lnSpc>
                </a:pPr>
                <a:r>
                  <a:rPr lang="en-US" b="1">
                    <a:solidFill>
                      <a:srgbClr val="000000"/>
                    </a:solidFill>
                    <a:latin typeface="Arial" charset="0"/>
                  </a:rPr>
                  <a:t>centralized</a:t>
                </a:r>
              </a:p>
              <a:p>
                <a:pPr algn="ctr" eaLnBrk="0" hangingPunct="0">
                  <a:lnSpc>
                    <a:spcPct val="90000"/>
                  </a:lnSpc>
                </a:pPr>
                <a:r>
                  <a:rPr lang="en-US" b="1">
                    <a:solidFill>
                      <a:srgbClr val="000000"/>
                    </a:solidFill>
                    <a:latin typeface="Arial" charset="0"/>
                  </a:rPr>
                  <a:t> shared data</a:t>
                </a:r>
              </a:p>
            </p:txBody>
          </p:sp>
        </p:grpSp>
        <p:sp>
          <p:nvSpPr>
            <p:cNvPr id="4106" name="Line 10"/>
            <p:cNvSpPr>
              <a:spLocks noChangeShapeType="1"/>
            </p:cNvSpPr>
            <p:nvPr/>
          </p:nvSpPr>
          <p:spPr bwMode="auto">
            <a:xfrm>
              <a:off x="3456" y="2400"/>
              <a:ext cx="76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7" name="Line 11"/>
            <p:cNvSpPr>
              <a:spLocks noChangeShapeType="1"/>
            </p:cNvSpPr>
            <p:nvPr/>
          </p:nvSpPr>
          <p:spPr bwMode="auto">
            <a:xfrm>
              <a:off x="1296" y="1200"/>
              <a:ext cx="864" cy="86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8" name="Line 12"/>
            <p:cNvSpPr>
              <a:spLocks noChangeShapeType="1"/>
            </p:cNvSpPr>
            <p:nvPr/>
          </p:nvSpPr>
          <p:spPr bwMode="auto">
            <a:xfrm>
              <a:off x="1296" y="2496"/>
              <a:ext cx="9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9" name="Line 13"/>
            <p:cNvSpPr>
              <a:spLocks noChangeShapeType="1"/>
            </p:cNvSpPr>
            <p:nvPr/>
          </p:nvSpPr>
          <p:spPr bwMode="auto">
            <a:xfrm flipV="1">
              <a:off x="1296" y="2928"/>
              <a:ext cx="912" cy="4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110" name="Group 14"/>
            <p:cNvGrpSpPr>
              <a:grpSpLocks/>
            </p:cNvGrpSpPr>
            <p:nvPr/>
          </p:nvGrpSpPr>
          <p:grpSpPr bwMode="auto">
            <a:xfrm>
              <a:off x="288" y="768"/>
              <a:ext cx="907" cy="1026"/>
              <a:chOff x="288" y="768"/>
              <a:chExt cx="907" cy="1026"/>
            </a:xfrm>
          </p:grpSpPr>
          <p:grpSp>
            <p:nvGrpSpPr>
              <p:cNvPr id="4111" name="Group 15"/>
              <p:cNvGrpSpPr>
                <a:grpSpLocks/>
              </p:cNvGrpSpPr>
              <p:nvPr/>
            </p:nvGrpSpPr>
            <p:grpSpPr bwMode="auto">
              <a:xfrm>
                <a:off x="288" y="768"/>
                <a:ext cx="907" cy="1026"/>
                <a:chOff x="144" y="1584"/>
                <a:chExt cx="907" cy="1026"/>
              </a:xfrm>
            </p:grpSpPr>
            <p:sp>
              <p:nvSpPr>
                <p:cNvPr id="4112" name="AutoShape 16"/>
                <p:cNvSpPr>
                  <a:spLocks noChangeArrowheads="1"/>
                </p:cNvSpPr>
                <p:nvPr/>
              </p:nvSpPr>
              <p:spPr bwMode="auto">
                <a:xfrm>
                  <a:off x="144" y="2304"/>
                  <a:ext cx="907" cy="306"/>
                </a:xfrm>
                <a:prstGeom prst="roundRect">
                  <a:avLst>
                    <a:gd name="adj" fmla="val 12495"/>
                  </a:avLst>
                </a:prstGeom>
                <a:solidFill>
                  <a:srgbClr val="C0C0C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3" name="AutoShape 17"/>
                <p:cNvSpPr>
                  <a:spLocks noChangeArrowheads="1"/>
                </p:cNvSpPr>
                <p:nvPr/>
              </p:nvSpPr>
              <p:spPr bwMode="auto">
                <a:xfrm>
                  <a:off x="144" y="1584"/>
                  <a:ext cx="884" cy="612"/>
                </a:xfrm>
                <a:prstGeom prst="roundRect">
                  <a:avLst>
                    <a:gd name="adj" fmla="val 12495"/>
                  </a:avLst>
                </a:prstGeom>
                <a:solidFill>
                  <a:srgbClr val="C0C0C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4" name="AutoShape 18"/>
                <p:cNvSpPr>
                  <a:spLocks noChangeArrowheads="1"/>
                </p:cNvSpPr>
                <p:nvPr/>
              </p:nvSpPr>
              <p:spPr bwMode="auto">
                <a:xfrm>
                  <a:off x="385" y="2204"/>
                  <a:ext cx="418" cy="92"/>
                </a:xfrm>
                <a:prstGeom prst="roundRect">
                  <a:avLst>
                    <a:gd name="adj" fmla="val 12495"/>
                  </a:avLst>
                </a:prstGeom>
                <a:solidFill>
                  <a:srgbClr val="C0C0C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5" name="AutoShape 19"/>
                <p:cNvSpPr>
                  <a:spLocks noChangeArrowheads="1"/>
                </p:cNvSpPr>
                <p:nvPr/>
              </p:nvSpPr>
              <p:spPr bwMode="auto">
                <a:xfrm>
                  <a:off x="257" y="1634"/>
                  <a:ext cx="644" cy="515"/>
                </a:xfrm>
                <a:prstGeom prst="roundRect">
                  <a:avLst>
                    <a:gd name="adj" fmla="val 12495"/>
                  </a:avLst>
                </a:prstGeom>
                <a:solidFill>
                  <a:srgbClr val="FFFFFF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116" name="Rectangle 20"/>
              <p:cNvSpPr>
                <a:spLocks noChangeArrowheads="1"/>
              </p:cNvSpPr>
              <p:nvPr/>
            </p:nvSpPr>
            <p:spPr bwMode="auto">
              <a:xfrm>
                <a:off x="384" y="912"/>
                <a:ext cx="640" cy="3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algn="ctr" eaLnBrk="0" hangingPunct="0">
                  <a:lnSpc>
                    <a:spcPct val="90000"/>
                  </a:lnSpc>
                </a:pPr>
                <a:r>
                  <a:rPr lang="en-US" sz="1200" b="1">
                    <a:solidFill>
                      <a:srgbClr val="000000"/>
                    </a:solidFill>
                    <a:latin typeface="Arial" charset="0"/>
                  </a:rPr>
                  <a:t>Application</a:t>
                </a:r>
              </a:p>
              <a:p>
                <a:pPr algn="ctr" eaLnBrk="0" hangingPunct="0">
                  <a:lnSpc>
                    <a:spcPct val="90000"/>
                  </a:lnSpc>
                </a:pPr>
                <a:r>
                  <a:rPr lang="en-US" sz="1200" b="1">
                    <a:solidFill>
                      <a:srgbClr val="000000"/>
                    </a:solidFill>
                    <a:latin typeface="Arial" charset="0"/>
                  </a:rPr>
                  <a:t>#1</a:t>
                </a:r>
              </a:p>
            </p:txBody>
          </p:sp>
        </p:grpSp>
        <p:grpSp>
          <p:nvGrpSpPr>
            <p:cNvPr id="4117" name="Group 21"/>
            <p:cNvGrpSpPr>
              <a:grpSpLocks/>
            </p:cNvGrpSpPr>
            <p:nvPr/>
          </p:nvGrpSpPr>
          <p:grpSpPr bwMode="auto">
            <a:xfrm>
              <a:off x="288" y="1920"/>
              <a:ext cx="907" cy="1026"/>
              <a:chOff x="288" y="768"/>
              <a:chExt cx="907" cy="1026"/>
            </a:xfrm>
          </p:grpSpPr>
          <p:grpSp>
            <p:nvGrpSpPr>
              <p:cNvPr id="4118" name="Group 22"/>
              <p:cNvGrpSpPr>
                <a:grpSpLocks/>
              </p:cNvGrpSpPr>
              <p:nvPr/>
            </p:nvGrpSpPr>
            <p:grpSpPr bwMode="auto">
              <a:xfrm>
                <a:off x="288" y="768"/>
                <a:ext cx="907" cy="1026"/>
                <a:chOff x="144" y="1584"/>
                <a:chExt cx="907" cy="1026"/>
              </a:xfrm>
            </p:grpSpPr>
            <p:sp>
              <p:nvSpPr>
                <p:cNvPr id="4119" name="AutoShape 23"/>
                <p:cNvSpPr>
                  <a:spLocks noChangeArrowheads="1"/>
                </p:cNvSpPr>
                <p:nvPr/>
              </p:nvSpPr>
              <p:spPr bwMode="auto">
                <a:xfrm>
                  <a:off x="144" y="2304"/>
                  <a:ext cx="907" cy="306"/>
                </a:xfrm>
                <a:prstGeom prst="roundRect">
                  <a:avLst>
                    <a:gd name="adj" fmla="val 12495"/>
                  </a:avLst>
                </a:prstGeom>
                <a:solidFill>
                  <a:srgbClr val="C0C0C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20" name="AutoShape 24"/>
                <p:cNvSpPr>
                  <a:spLocks noChangeArrowheads="1"/>
                </p:cNvSpPr>
                <p:nvPr/>
              </p:nvSpPr>
              <p:spPr bwMode="auto">
                <a:xfrm>
                  <a:off x="144" y="1584"/>
                  <a:ext cx="884" cy="612"/>
                </a:xfrm>
                <a:prstGeom prst="roundRect">
                  <a:avLst>
                    <a:gd name="adj" fmla="val 12495"/>
                  </a:avLst>
                </a:prstGeom>
                <a:solidFill>
                  <a:srgbClr val="C0C0C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21" name="AutoShape 25"/>
                <p:cNvSpPr>
                  <a:spLocks noChangeArrowheads="1"/>
                </p:cNvSpPr>
                <p:nvPr/>
              </p:nvSpPr>
              <p:spPr bwMode="auto">
                <a:xfrm>
                  <a:off x="385" y="2204"/>
                  <a:ext cx="418" cy="92"/>
                </a:xfrm>
                <a:prstGeom prst="roundRect">
                  <a:avLst>
                    <a:gd name="adj" fmla="val 12495"/>
                  </a:avLst>
                </a:prstGeom>
                <a:solidFill>
                  <a:srgbClr val="C0C0C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22" name="AutoShape 26"/>
                <p:cNvSpPr>
                  <a:spLocks noChangeArrowheads="1"/>
                </p:cNvSpPr>
                <p:nvPr/>
              </p:nvSpPr>
              <p:spPr bwMode="auto">
                <a:xfrm>
                  <a:off x="257" y="1634"/>
                  <a:ext cx="644" cy="515"/>
                </a:xfrm>
                <a:prstGeom prst="roundRect">
                  <a:avLst>
                    <a:gd name="adj" fmla="val 12495"/>
                  </a:avLst>
                </a:prstGeom>
                <a:solidFill>
                  <a:srgbClr val="FFFFFF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123" name="Rectangle 27"/>
              <p:cNvSpPr>
                <a:spLocks noChangeArrowheads="1"/>
              </p:cNvSpPr>
              <p:nvPr/>
            </p:nvSpPr>
            <p:spPr bwMode="auto">
              <a:xfrm>
                <a:off x="384" y="912"/>
                <a:ext cx="640" cy="3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algn="ctr" eaLnBrk="0" hangingPunct="0">
                  <a:lnSpc>
                    <a:spcPct val="90000"/>
                  </a:lnSpc>
                </a:pPr>
                <a:r>
                  <a:rPr lang="en-US" sz="1200" b="1">
                    <a:solidFill>
                      <a:srgbClr val="000000"/>
                    </a:solidFill>
                    <a:latin typeface="Arial" charset="0"/>
                  </a:rPr>
                  <a:t>Application</a:t>
                </a:r>
              </a:p>
              <a:p>
                <a:pPr algn="ctr" eaLnBrk="0" hangingPunct="0">
                  <a:lnSpc>
                    <a:spcPct val="90000"/>
                  </a:lnSpc>
                </a:pPr>
                <a:r>
                  <a:rPr lang="en-US" sz="1200" b="1">
                    <a:solidFill>
                      <a:srgbClr val="000000"/>
                    </a:solidFill>
                    <a:latin typeface="Arial" charset="0"/>
                  </a:rPr>
                  <a:t>#2</a:t>
                </a:r>
              </a:p>
            </p:txBody>
          </p:sp>
        </p:grpSp>
        <p:grpSp>
          <p:nvGrpSpPr>
            <p:cNvPr id="4124" name="Group 28"/>
            <p:cNvGrpSpPr>
              <a:grpSpLocks/>
            </p:cNvGrpSpPr>
            <p:nvPr/>
          </p:nvGrpSpPr>
          <p:grpSpPr bwMode="auto">
            <a:xfrm>
              <a:off x="336" y="3120"/>
              <a:ext cx="907" cy="1026"/>
              <a:chOff x="288" y="768"/>
              <a:chExt cx="907" cy="1026"/>
            </a:xfrm>
          </p:grpSpPr>
          <p:grpSp>
            <p:nvGrpSpPr>
              <p:cNvPr id="4125" name="Group 29"/>
              <p:cNvGrpSpPr>
                <a:grpSpLocks/>
              </p:cNvGrpSpPr>
              <p:nvPr/>
            </p:nvGrpSpPr>
            <p:grpSpPr bwMode="auto">
              <a:xfrm>
                <a:off x="288" y="768"/>
                <a:ext cx="907" cy="1026"/>
                <a:chOff x="144" y="1584"/>
                <a:chExt cx="907" cy="1026"/>
              </a:xfrm>
            </p:grpSpPr>
            <p:sp>
              <p:nvSpPr>
                <p:cNvPr id="4126" name="AutoShape 30"/>
                <p:cNvSpPr>
                  <a:spLocks noChangeArrowheads="1"/>
                </p:cNvSpPr>
                <p:nvPr/>
              </p:nvSpPr>
              <p:spPr bwMode="auto">
                <a:xfrm>
                  <a:off x="144" y="2304"/>
                  <a:ext cx="907" cy="306"/>
                </a:xfrm>
                <a:prstGeom prst="roundRect">
                  <a:avLst>
                    <a:gd name="adj" fmla="val 12495"/>
                  </a:avLst>
                </a:prstGeom>
                <a:solidFill>
                  <a:srgbClr val="C0C0C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27" name="AutoShape 31"/>
                <p:cNvSpPr>
                  <a:spLocks noChangeArrowheads="1"/>
                </p:cNvSpPr>
                <p:nvPr/>
              </p:nvSpPr>
              <p:spPr bwMode="auto">
                <a:xfrm>
                  <a:off x="144" y="1584"/>
                  <a:ext cx="884" cy="612"/>
                </a:xfrm>
                <a:prstGeom prst="roundRect">
                  <a:avLst>
                    <a:gd name="adj" fmla="val 12495"/>
                  </a:avLst>
                </a:prstGeom>
                <a:solidFill>
                  <a:srgbClr val="C0C0C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28" name="AutoShape 32"/>
                <p:cNvSpPr>
                  <a:spLocks noChangeArrowheads="1"/>
                </p:cNvSpPr>
                <p:nvPr/>
              </p:nvSpPr>
              <p:spPr bwMode="auto">
                <a:xfrm>
                  <a:off x="385" y="2204"/>
                  <a:ext cx="418" cy="92"/>
                </a:xfrm>
                <a:prstGeom prst="roundRect">
                  <a:avLst>
                    <a:gd name="adj" fmla="val 12495"/>
                  </a:avLst>
                </a:prstGeom>
                <a:solidFill>
                  <a:srgbClr val="C0C0C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29" name="AutoShape 33"/>
                <p:cNvSpPr>
                  <a:spLocks noChangeArrowheads="1"/>
                </p:cNvSpPr>
                <p:nvPr/>
              </p:nvSpPr>
              <p:spPr bwMode="auto">
                <a:xfrm>
                  <a:off x="257" y="1634"/>
                  <a:ext cx="644" cy="515"/>
                </a:xfrm>
                <a:prstGeom prst="roundRect">
                  <a:avLst>
                    <a:gd name="adj" fmla="val 12495"/>
                  </a:avLst>
                </a:prstGeom>
                <a:solidFill>
                  <a:srgbClr val="FFFFFF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130" name="Rectangle 34"/>
              <p:cNvSpPr>
                <a:spLocks noChangeArrowheads="1"/>
              </p:cNvSpPr>
              <p:nvPr/>
            </p:nvSpPr>
            <p:spPr bwMode="auto">
              <a:xfrm>
                <a:off x="384" y="912"/>
                <a:ext cx="640" cy="3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algn="ctr" eaLnBrk="0" hangingPunct="0">
                  <a:lnSpc>
                    <a:spcPct val="90000"/>
                  </a:lnSpc>
                </a:pPr>
                <a:r>
                  <a:rPr lang="en-US" sz="1200" b="1">
                    <a:solidFill>
                      <a:srgbClr val="000000"/>
                    </a:solidFill>
                    <a:latin typeface="Arial" charset="0"/>
                  </a:rPr>
                  <a:t>Application</a:t>
                </a:r>
              </a:p>
              <a:p>
                <a:pPr algn="ctr" eaLnBrk="0" hangingPunct="0">
                  <a:lnSpc>
                    <a:spcPct val="90000"/>
                  </a:lnSpc>
                </a:pPr>
                <a:r>
                  <a:rPr lang="en-US" sz="1200" b="1">
                    <a:solidFill>
                      <a:srgbClr val="000000"/>
                    </a:solidFill>
                    <a:latin typeface="Arial" charset="0"/>
                  </a:rPr>
                  <a:t>#3</a:t>
                </a:r>
              </a:p>
            </p:txBody>
          </p:sp>
        </p:grpSp>
      </p:grpSp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32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Helpful pointers</a:t>
            </a:r>
            <a:endParaRPr lang="tr-TR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18488" cy="1828800"/>
          </a:xfrm>
        </p:spPr>
        <p:txBody>
          <a:bodyPr/>
          <a:lstStyle/>
          <a:p>
            <a:r>
              <a:rPr lang="en-US" sz="2800"/>
              <a:t>Transform “complex” attributes to entities.</a:t>
            </a:r>
          </a:p>
          <a:p>
            <a:endParaRPr lang="tr-TR" sz="2800"/>
          </a:p>
        </p:txBody>
      </p:sp>
      <p:pic>
        <p:nvPicPr>
          <p:cNvPr id="52228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0825" y="3357563"/>
            <a:ext cx="1924050" cy="2519362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pic>
        <p:nvPicPr>
          <p:cNvPr id="52231" name="Picture 7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76600" y="3314700"/>
            <a:ext cx="5867400" cy="2635250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sp>
        <p:nvSpPr>
          <p:cNvPr id="52234" name="AutoShape 10"/>
          <p:cNvSpPr>
            <a:spLocks noChangeArrowheads="1"/>
          </p:cNvSpPr>
          <p:nvPr/>
        </p:nvSpPr>
        <p:spPr bwMode="auto">
          <a:xfrm>
            <a:off x="2411413" y="4365625"/>
            <a:ext cx="504825" cy="287338"/>
          </a:xfrm>
          <a:prstGeom prst="rightArrow">
            <a:avLst>
              <a:gd name="adj1" fmla="val 50000"/>
              <a:gd name="adj2" fmla="val 43923"/>
            </a:avLst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2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2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Helpful pointers</a:t>
            </a:r>
            <a:endParaRPr lang="tr-TR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18488" cy="8207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Use lookup entities(tables) for frequently used data.</a:t>
            </a:r>
            <a:endParaRPr lang="tr-TR" sz="2400"/>
          </a:p>
        </p:txBody>
      </p:sp>
      <p:pic>
        <p:nvPicPr>
          <p:cNvPr id="48132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0825" y="2493963"/>
            <a:ext cx="2127250" cy="3849687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pic>
        <p:nvPicPr>
          <p:cNvPr id="48135" name="Picture 7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38613" y="2525713"/>
            <a:ext cx="4260850" cy="3709987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sp>
        <p:nvSpPr>
          <p:cNvPr id="48138" name="AutoShape 10"/>
          <p:cNvSpPr>
            <a:spLocks noChangeArrowheads="1"/>
          </p:cNvSpPr>
          <p:nvPr/>
        </p:nvSpPr>
        <p:spPr bwMode="auto">
          <a:xfrm>
            <a:off x="2841625" y="4148138"/>
            <a:ext cx="863600" cy="503237"/>
          </a:xfrm>
          <a:prstGeom prst="rightArrow">
            <a:avLst>
              <a:gd name="adj1" fmla="val 50000"/>
              <a:gd name="adj2" fmla="val 42902"/>
            </a:avLst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6905" y="5848350"/>
            <a:ext cx="1143000" cy="1009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Helpful pointers</a:t>
            </a:r>
            <a:endParaRPr lang="tr-TR"/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7499350" cy="1252538"/>
          </a:xfrm>
        </p:spPr>
        <p:txBody>
          <a:bodyPr/>
          <a:lstStyle/>
          <a:p>
            <a:r>
              <a:rPr lang="en-US"/>
              <a:t>Split compound attributes</a:t>
            </a:r>
            <a:endParaRPr lang="tr-TR"/>
          </a:p>
        </p:txBody>
      </p:sp>
      <p:pic>
        <p:nvPicPr>
          <p:cNvPr id="4710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3213100"/>
            <a:ext cx="2089150" cy="2735263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sp>
        <p:nvSpPr>
          <p:cNvPr id="47109" name="AutoShape 5"/>
          <p:cNvSpPr>
            <a:spLocks noChangeArrowheads="1"/>
          </p:cNvSpPr>
          <p:nvPr/>
        </p:nvSpPr>
        <p:spPr bwMode="auto">
          <a:xfrm>
            <a:off x="3635375" y="4508500"/>
            <a:ext cx="1008063" cy="504825"/>
          </a:xfrm>
          <a:prstGeom prst="rightArrow">
            <a:avLst>
              <a:gd name="adj1" fmla="val 50000"/>
              <a:gd name="adj2" fmla="val 49921"/>
            </a:avLst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711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781300"/>
            <a:ext cx="2138363" cy="3573463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9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Helpful pointers</a:t>
            </a:r>
            <a:endParaRPr lang="tr-TR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268413"/>
            <a:ext cx="8218487" cy="604837"/>
          </a:xfrm>
        </p:spPr>
        <p:txBody>
          <a:bodyPr/>
          <a:lstStyle/>
          <a:p>
            <a:r>
              <a:rPr lang="en-US" sz="2800"/>
              <a:t>Transform weak entities to strong entities</a:t>
            </a:r>
            <a:endParaRPr lang="tr-TR" sz="2800"/>
          </a:p>
          <a:p>
            <a:endParaRPr lang="tr-TR" sz="2800"/>
          </a:p>
        </p:txBody>
      </p:sp>
      <p:pic>
        <p:nvPicPr>
          <p:cNvPr id="55300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81025" y="1773238"/>
            <a:ext cx="2335213" cy="4827587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pic>
        <p:nvPicPr>
          <p:cNvPr id="55303" name="Picture 7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43575" y="1700213"/>
            <a:ext cx="2212975" cy="4889500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sp>
        <p:nvSpPr>
          <p:cNvPr id="55306" name="AutoShape 10"/>
          <p:cNvSpPr>
            <a:spLocks noChangeArrowheads="1"/>
          </p:cNvSpPr>
          <p:nvPr/>
        </p:nvSpPr>
        <p:spPr bwMode="auto">
          <a:xfrm>
            <a:off x="3563938" y="3860800"/>
            <a:ext cx="1152525" cy="503238"/>
          </a:xfrm>
          <a:prstGeom prst="rightArrow">
            <a:avLst>
              <a:gd name="adj1" fmla="val 50000"/>
              <a:gd name="adj2" fmla="val 57255"/>
            </a:avLst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8481" y="11263"/>
            <a:ext cx="1533525" cy="1533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53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5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5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53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5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55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61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Helpful pointers</a:t>
            </a:r>
            <a:endParaRPr lang="tr-TR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/>
              <a:t>Add History</a:t>
            </a:r>
          </a:p>
          <a:p>
            <a:pPr>
              <a:buFont typeface="Wingdings" pitchFamily="2" charset="2"/>
              <a:buNone/>
            </a:pPr>
            <a:endParaRPr lang="tr-TR" sz="2800"/>
          </a:p>
        </p:txBody>
      </p:sp>
      <p:pic>
        <p:nvPicPr>
          <p:cNvPr id="49156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6738" y="3284538"/>
            <a:ext cx="1951037" cy="2305050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pic>
        <p:nvPicPr>
          <p:cNvPr id="49160" name="Picture 8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92788" y="1989138"/>
            <a:ext cx="2090737" cy="4318000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sp>
        <p:nvSpPr>
          <p:cNvPr id="49159" name="AutoShape 7"/>
          <p:cNvSpPr>
            <a:spLocks noChangeArrowheads="1"/>
          </p:cNvSpPr>
          <p:nvPr/>
        </p:nvSpPr>
        <p:spPr bwMode="auto">
          <a:xfrm>
            <a:off x="3419475" y="3860800"/>
            <a:ext cx="792163" cy="431800"/>
          </a:xfrm>
          <a:prstGeom prst="rightArrow">
            <a:avLst>
              <a:gd name="adj1" fmla="val 50000"/>
              <a:gd name="adj2" fmla="val 45864"/>
            </a:avLst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0048" y="5805264"/>
            <a:ext cx="1143000" cy="1009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91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9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helpful pointers</a:t>
            </a:r>
            <a:endParaRPr lang="tr-TR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Use consistent naming rules for all entities,relationships and attributes</a:t>
            </a:r>
          </a:p>
          <a:p>
            <a:r>
              <a:rPr lang="en-US"/>
              <a:t>Choose primary keys intelligently.</a:t>
            </a:r>
          </a:p>
          <a:p>
            <a:pPr>
              <a:buFont typeface="Wingdings" pitchFamily="2" charset="2"/>
              <a:buNone/>
            </a:pPr>
            <a:r>
              <a:rPr lang="en-US"/>
              <a:t>	Primary keys should NOT change over time.</a:t>
            </a:r>
          </a:p>
          <a:p>
            <a:r>
              <a:rPr lang="en-US"/>
              <a:t>Choose appropriate data types for attributes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Intelligent vs Surrogate Keys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400" dirty="0"/>
              <a:t>A surrogate key is an artificial or synthetic key that is used as a substitute for a natural key aka intelligent key. 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"Surrogate key" may also be known as "System-generated key", "Database Sequence number", "Synthetic key", "Technical key" or an "Arbitrary, unique identifier".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primary keys are hard to change. 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Intelligent keys suffer from this problem because not only are they used as primary and foreign keys but they also have some business meaning associated with them 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The biggest advantage for intelligent keys is that users understand what they mean whereas surrogate keys don't make any business sense. </a:t>
            </a:r>
          </a:p>
        </p:txBody>
      </p:sp>
      <p:sp>
        <p:nvSpPr>
          <p:cNvPr id="100356" name="AutoShape 4"/>
          <p:cNvSpPr>
            <a:spLocks noChangeArrowheads="1"/>
          </p:cNvSpPr>
          <p:nvPr/>
        </p:nvSpPr>
        <p:spPr bwMode="auto">
          <a:xfrm>
            <a:off x="2771800" y="2348880"/>
            <a:ext cx="5356448" cy="2016224"/>
          </a:xfrm>
          <a:prstGeom prst="horizontalScroll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Data Models that use surrogate keys usually have more normalization errors. 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09403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6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Surrogate vs. Intelligent Keys</a:t>
            </a:r>
          </a:p>
        </p:txBody>
      </p:sp>
      <p:sp>
        <p:nvSpPr>
          <p:cNvPr id="101380" name="Rectangle 4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2400" dirty="0"/>
              <a:t>Natural keys:</a:t>
            </a:r>
          </a:p>
          <a:p>
            <a:r>
              <a:rPr lang="en-US" sz="2400" dirty="0"/>
              <a:t>are more logical </a:t>
            </a:r>
          </a:p>
          <a:p>
            <a:r>
              <a:rPr lang="en-US" sz="2400" dirty="0"/>
              <a:t>can sometimes can mean fewer joins </a:t>
            </a:r>
          </a:p>
          <a:p>
            <a:r>
              <a:rPr lang="en-US" sz="2400" dirty="0"/>
              <a:t>help to encourage good modeling </a:t>
            </a:r>
          </a:p>
          <a:p>
            <a:r>
              <a:rPr lang="en-US" sz="2400" dirty="0"/>
              <a:t>are traditional/user friendly</a:t>
            </a:r>
          </a:p>
          <a:p>
            <a:r>
              <a:rPr lang="en-US" sz="2400" dirty="0"/>
              <a:t>make snooping around in the data easier </a:t>
            </a:r>
          </a:p>
          <a:p>
            <a:endParaRPr lang="en-US" sz="2400" dirty="0"/>
          </a:p>
        </p:txBody>
      </p:sp>
      <p:sp>
        <p:nvSpPr>
          <p:cNvPr id="101381" name="Rectangle 5"/>
          <p:cNvSpPr>
            <a:spLocks noGrp="1" noChangeArrowheads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2400" dirty="0"/>
              <a:t>Surrogate keys:</a:t>
            </a:r>
          </a:p>
          <a:p>
            <a:r>
              <a:rPr lang="en-US" sz="2400" dirty="0"/>
              <a:t>are shorter </a:t>
            </a:r>
          </a:p>
          <a:p>
            <a:r>
              <a:rPr lang="en-US" sz="2400" dirty="0"/>
              <a:t>are easier to join</a:t>
            </a:r>
          </a:p>
          <a:p>
            <a:r>
              <a:rPr lang="en-US" sz="2400" dirty="0"/>
              <a:t>take less storage </a:t>
            </a:r>
          </a:p>
          <a:p>
            <a:r>
              <a:rPr lang="en-US" sz="2400" dirty="0"/>
              <a:t>enable natural key fields to be easily changed </a:t>
            </a:r>
          </a:p>
          <a:p>
            <a:r>
              <a:rPr lang="en-US" sz="2400" dirty="0"/>
              <a:t>are what Object Oriented (and object relational) databases use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4234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62955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Some helpful pointers : </a:t>
            </a:r>
            <a:r>
              <a:rPr lang="en-US" sz="4000" dirty="0" smtClean="0"/>
              <a:t>Physical </a:t>
            </a:r>
            <a:r>
              <a:rPr lang="en-US" sz="4000" dirty="0"/>
              <a:t>Database Design</a:t>
            </a:r>
            <a:br>
              <a:rPr lang="en-US" sz="4000" dirty="0"/>
            </a:br>
            <a:endParaRPr lang="tr-TR" sz="4000" dirty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Purpose	- translate the logical description of data into the </a:t>
            </a:r>
            <a:r>
              <a:rPr lang="en-US" i="1"/>
              <a:t>technical specifications</a:t>
            </a:r>
            <a:r>
              <a:rPr lang="en-US"/>
              <a:t> for storing and retrieving data</a:t>
            </a:r>
          </a:p>
          <a:p>
            <a:r>
              <a:rPr lang="en-US"/>
              <a:t>Goal - create a design for storing data that will provide </a:t>
            </a:r>
            <a:r>
              <a:rPr lang="en-US" i="1"/>
              <a:t>adequate performance</a:t>
            </a:r>
            <a:r>
              <a:rPr lang="en-US"/>
              <a:t> and insure </a:t>
            </a:r>
            <a:r>
              <a:rPr lang="en-US" i="1"/>
              <a:t>database integrity</a:t>
            </a:r>
            <a:r>
              <a:rPr lang="en-US"/>
              <a:t>, </a:t>
            </a:r>
            <a:r>
              <a:rPr lang="en-US" i="1"/>
              <a:t>security</a:t>
            </a:r>
            <a:r>
              <a:rPr lang="en-US"/>
              <a:t> and </a:t>
            </a:r>
            <a:r>
              <a:rPr lang="en-US" i="1"/>
              <a:t>recoverability</a:t>
            </a:r>
            <a:endParaRPr lang="en-US"/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9275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Some helpful pointers : </a:t>
            </a:r>
            <a:r>
              <a:rPr lang="en-US" dirty="0" smtClean="0"/>
              <a:t>Physical </a:t>
            </a:r>
            <a:r>
              <a:rPr lang="en-US" dirty="0"/>
              <a:t>Design Process</a:t>
            </a:r>
          </a:p>
        </p:txBody>
      </p:sp>
      <p:grpSp>
        <p:nvGrpSpPr>
          <p:cNvPr id="58371" name="Group 3"/>
          <p:cNvGrpSpPr>
            <a:grpSpLocks/>
          </p:cNvGrpSpPr>
          <p:nvPr/>
        </p:nvGrpSpPr>
        <p:grpSpPr bwMode="auto">
          <a:xfrm>
            <a:off x="304800" y="1447800"/>
            <a:ext cx="3429000" cy="4216400"/>
            <a:chOff x="192" y="912"/>
            <a:chExt cx="2160" cy="2656"/>
          </a:xfrm>
        </p:grpSpPr>
        <p:sp>
          <p:nvSpPr>
            <p:cNvPr id="58372" name="Text Box 4"/>
            <p:cNvSpPr txBox="1">
              <a:spLocks noChangeArrowheads="1"/>
            </p:cNvSpPr>
            <p:nvPr/>
          </p:nvSpPr>
          <p:spPr bwMode="auto">
            <a:xfrm>
              <a:off x="192" y="1296"/>
              <a:ext cx="2160" cy="22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Clr>
                  <a:schemeClr val="tx1"/>
                </a:buClr>
                <a:buSzPct val="80000"/>
                <a:buFont typeface="Wingdings" pitchFamily="2" charset="2"/>
                <a:buChar char="l"/>
              </a:pPr>
              <a:r>
                <a:rPr lang="en-US" sz="2000">
                  <a:latin typeface="Times New Roman" pitchFamily="18" charset="0"/>
                </a:rPr>
                <a:t>Normalized relations</a:t>
              </a:r>
            </a:p>
            <a:p>
              <a:pPr>
                <a:spcBef>
                  <a:spcPct val="50000"/>
                </a:spcBef>
                <a:buClr>
                  <a:schemeClr val="tx1"/>
                </a:buClr>
                <a:buSzPct val="80000"/>
                <a:buFont typeface="Wingdings" pitchFamily="2" charset="2"/>
                <a:buChar char="l"/>
              </a:pPr>
              <a:r>
                <a:rPr lang="en-US" sz="2000">
                  <a:latin typeface="Times New Roman" pitchFamily="18" charset="0"/>
                </a:rPr>
                <a:t>Volume estimates</a:t>
              </a:r>
            </a:p>
            <a:p>
              <a:pPr>
                <a:spcBef>
                  <a:spcPct val="50000"/>
                </a:spcBef>
                <a:buClr>
                  <a:schemeClr val="tx1"/>
                </a:buClr>
                <a:buSzPct val="80000"/>
                <a:buFont typeface="Wingdings" pitchFamily="2" charset="2"/>
                <a:buChar char="l"/>
              </a:pPr>
              <a:r>
                <a:rPr lang="en-US" sz="2000">
                  <a:latin typeface="Times New Roman" pitchFamily="18" charset="0"/>
                </a:rPr>
                <a:t>Attribute definitions</a:t>
              </a:r>
            </a:p>
            <a:p>
              <a:pPr>
                <a:spcBef>
                  <a:spcPct val="50000"/>
                </a:spcBef>
                <a:buClr>
                  <a:schemeClr val="tx1"/>
                </a:buClr>
                <a:buSzPct val="80000"/>
                <a:buFont typeface="Wingdings" pitchFamily="2" charset="2"/>
                <a:buChar char="l"/>
              </a:pPr>
              <a:r>
                <a:rPr lang="en-US" sz="2000">
                  <a:latin typeface="Times New Roman" pitchFamily="18" charset="0"/>
                </a:rPr>
                <a:t>Response time expectations</a:t>
              </a:r>
            </a:p>
            <a:p>
              <a:pPr>
                <a:spcBef>
                  <a:spcPct val="50000"/>
                </a:spcBef>
                <a:buClr>
                  <a:schemeClr val="tx1"/>
                </a:buClr>
                <a:buSzPct val="80000"/>
                <a:buFont typeface="Wingdings" pitchFamily="2" charset="2"/>
                <a:buChar char="l"/>
              </a:pPr>
              <a:r>
                <a:rPr lang="en-US" sz="2000">
                  <a:latin typeface="Times New Roman" pitchFamily="18" charset="0"/>
                </a:rPr>
                <a:t>Data security needs</a:t>
              </a:r>
            </a:p>
            <a:p>
              <a:pPr>
                <a:spcBef>
                  <a:spcPct val="50000"/>
                </a:spcBef>
                <a:buClr>
                  <a:schemeClr val="tx1"/>
                </a:buClr>
                <a:buSzPct val="80000"/>
                <a:buFont typeface="Wingdings" pitchFamily="2" charset="2"/>
                <a:buChar char="l"/>
              </a:pPr>
              <a:r>
                <a:rPr lang="en-US" sz="2000">
                  <a:latin typeface="Times New Roman" pitchFamily="18" charset="0"/>
                </a:rPr>
                <a:t>Backup/recovery needs</a:t>
              </a:r>
            </a:p>
            <a:p>
              <a:pPr>
                <a:spcBef>
                  <a:spcPct val="50000"/>
                </a:spcBef>
                <a:buClr>
                  <a:schemeClr val="tx1"/>
                </a:buClr>
                <a:buSzPct val="80000"/>
                <a:buFont typeface="Wingdings" pitchFamily="2" charset="2"/>
                <a:buChar char="l"/>
              </a:pPr>
              <a:r>
                <a:rPr lang="en-US" sz="2000">
                  <a:latin typeface="Times New Roman" pitchFamily="18" charset="0"/>
                </a:rPr>
                <a:t>Integrity expectations</a:t>
              </a:r>
            </a:p>
            <a:p>
              <a:pPr>
                <a:spcBef>
                  <a:spcPct val="50000"/>
                </a:spcBef>
                <a:buClr>
                  <a:schemeClr val="tx1"/>
                </a:buClr>
                <a:buSzPct val="80000"/>
                <a:buFont typeface="Wingdings" pitchFamily="2" charset="2"/>
                <a:buChar char="l"/>
              </a:pPr>
              <a:r>
                <a:rPr lang="en-US" sz="2000">
                  <a:latin typeface="Times New Roman" pitchFamily="18" charset="0"/>
                </a:rPr>
                <a:t>DBMS technology used</a:t>
              </a:r>
            </a:p>
          </p:txBody>
        </p:sp>
        <p:sp>
          <p:nvSpPr>
            <p:cNvPr id="58373" name="Text Box 5"/>
            <p:cNvSpPr txBox="1">
              <a:spLocks noChangeArrowheads="1"/>
            </p:cNvSpPr>
            <p:nvPr/>
          </p:nvSpPr>
          <p:spPr bwMode="auto">
            <a:xfrm>
              <a:off x="720" y="912"/>
              <a:ext cx="76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None/>
              </a:pPr>
              <a:r>
                <a:rPr lang="en-US" sz="3200">
                  <a:latin typeface="Times New Roman" pitchFamily="18" charset="0"/>
                </a:rPr>
                <a:t>Inputs</a:t>
              </a:r>
            </a:p>
          </p:txBody>
        </p:sp>
      </p:grpSp>
      <p:grpSp>
        <p:nvGrpSpPr>
          <p:cNvPr id="58374" name="Group 6"/>
          <p:cNvGrpSpPr>
            <a:grpSpLocks/>
          </p:cNvGrpSpPr>
          <p:nvPr/>
        </p:nvGrpSpPr>
        <p:grpSpPr bwMode="auto">
          <a:xfrm>
            <a:off x="3886200" y="1676400"/>
            <a:ext cx="4724400" cy="3835400"/>
            <a:chOff x="2448" y="1056"/>
            <a:chExt cx="2976" cy="2416"/>
          </a:xfrm>
        </p:grpSpPr>
        <p:sp>
          <p:nvSpPr>
            <p:cNvPr id="58375" name="Text Box 7"/>
            <p:cNvSpPr txBox="1">
              <a:spLocks noChangeArrowheads="1"/>
            </p:cNvSpPr>
            <p:nvPr/>
          </p:nvSpPr>
          <p:spPr bwMode="auto">
            <a:xfrm>
              <a:off x="3264" y="1488"/>
              <a:ext cx="2160" cy="19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Clr>
                  <a:schemeClr val="tx1"/>
                </a:buClr>
                <a:buSzPct val="80000"/>
                <a:buFont typeface="Wingdings" pitchFamily="2" charset="2"/>
                <a:buChar char="l"/>
              </a:pPr>
              <a:r>
                <a:rPr lang="en-US" sz="2000">
                  <a:latin typeface="Times New Roman" pitchFamily="18" charset="0"/>
                </a:rPr>
                <a:t>Attribute data types</a:t>
              </a:r>
            </a:p>
            <a:p>
              <a:pPr>
                <a:spcBef>
                  <a:spcPct val="50000"/>
                </a:spcBef>
                <a:buClr>
                  <a:schemeClr val="tx1"/>
                </a:buClr>
                <a:buSzPct val="80000"/>
                <a:buFont typeface="Wingdings" pitchFamily="2" charset="2"/>
                <a:buChar char="l"/>
              </a:pPr>
              <a:r>
                <a:rPr lang="en-US" sz="2000">
                  <a:latin typeface="Times New Roman" pitchFamily="18" charset="0"/>
                </a:rPr>
                <a:t>Physical record descriptions (doesn’t always match logical design)</a:t>
              </a:r>
            </a:p>
            <a:p>
              <a:pPr>
                <a:spcBef>
                  <a:spcPct val="50000"/>
                </a:spcBef>
                <a:buClr>
                  <a:schemeClr val="tx1"/>
                </a:buClr>
                <a:buSzPct val="80000"/>
                <a:buFont typeface="Wingdings" pitchFamily="2" charset="2"/>
                <a:buChar char="l"/>
              </a:pPr>
              <a:r>
                <a:rPr lang="en-US" sz="2000">
                  <a:latin typeface="Times New Roman" pitchFamily="18" charset="0"/>
                </a:rPr>
                <a:t>File organizations</a:t>
              </a:r>
            </a:p>
            <a:p>
              <a:pPr>
                <a:spcBef>
                  <a:spcPct val="50000"/>
                </a:spcBef>
                <a:buClr>
                  <a:schemeClr val="tx1"/>
                </a:buClr>
                <a:buSzPct val="80000"/>
                <a:buFont typeface="Wingdings" pitchFamily="2" charset="2"/>
                <a:buChar char="l"/>
              </a:pPr>
              <a:r>
                <a:rPr lang="en-US" sz="2000">
                  <a:latin typeface="Times New Roman" pitchFamily="18" charset="0"/>
                </a:rPr>
                <a:t>Indexes and database architectures</a:t>
              </a:r>
            </a:p>
            <a:p>
              <a:pPr>
                <a:spcBef>
                  <a:spcPct val="50000"/>
                </a:spcBef>
                <a:buClr>
                  <a:schemeClr val="tx1"/>
                </a:buClr>
                <a:buSzPct val="80000"/>
                <a:buFont typeface="Wingdings" pitchFamily="2" charset="2"/>
                <a:buChar char="l"/>
              </a:pPr>
              <a:r>
                <a:rPr lang="en-US" sz="2000">
                  <a:latin typeface="Times New Roman" pitchFamily="18" charset="0"/>
                </a:rPr>
                <a:t>Query optimization</a:t>
              </a:r>
            </a:p>
          </p:txBody>
        </p:sp>
        <p:sp>
          <p:nvSpPr>
            <p:cNvPr id="58376" name="AutoShape 8"/>
            <p:cNvSpPr>
              <a:spLocks noChangeArrowheads="1"/>
            </p:cNvSpPr>
            <p:nvPr/>
          </p:nvSpPr>
          <p:spPr bwMode="auto">
            <a:xfrm>
              <a:off x="2448" y="2112"/>
              <a:ext cx="816" cy="768"/>
            </a:xfrm>
            <a:prstGeom prst="rightArrow">
              <a:avLst>
                <a:gd name="adj1" fmla="val 50000"/>
                <a:gd name="adj2" fmla="val 26563"/>
              </a:avLst>
            </a:prstGeom>
            <a:solidFill>
              <a:schemeClr val="accent1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None/>
              </a:pPr>
              <a:r>
                <a:rPr lang="en-US" sz="1600">
                  <a:solidFill>
                    <a:schemeClr val="bg2"/>
                  </a:solidFill>
                  <a:latin typeface="Times New Roman" pitchFamily="18" charset="0"/>
                </a:rPr>
                <a:t>Leads to</a:t>
              </a:r>
            </a:p>
          </p:txBody>
        </p:sp>
        <p:sp>
          <p:nvSpPr>
            <p:cNvPr id="58377" name="Text Box 9"/>
            <p:cNvSpPr txBox="1">
              <a:spLocks noChangeArrowheads="1"/>
            </p:cNvSpPr>
            <p:nvPr/>
          </p:nvSpPr>
          <p:spPr bwMode="auto">
            <a:xfrm>
              <a:off x="3792" y="1056"/>
              <a:ext cx="1127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None/>
              </a:pPr>
              <a:r>
                <a:rPr lang="en-US" sz="3200">
                  <a:latin typeface="Times New Roman" pitchFamily="18" charset="0"/>
                </a:rPr>
                <a:t>Decisions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50196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Ctr="0">
            <a:normAutofit/>
          </a:bodyPr>
          <a:lstStyle/>
          <a:p>
            <a:r>
              <a:rPr lang="en-US"/>
              <a:t>Advantages of Database Approach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371600"/>
            <a:ext cx="8839200" cy="41148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>
              <a:lnSpc>
                <a:spcPct val="80000"/>
              </a:lnSpc>
            </a:pPr>
            <a:r>
              <a:rPr lang="en-US" sz="3600"/>
              <a:t>Program-Data Independence 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Metadata stored in DBMS, so applications don’t need to worry about data formats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Data queries/updates managed by DBMS so programs don’t need to process data access routines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Results in: increased application development and maintenance productivity</a:t>
            </a:r>
          </a:p>
          <a:p>
            <a:pPr>
              <a:lnSpc>
                <a:spcPct val="80000"/>
              </a:lnSpc>
            </a:pPr>
            <a:r>
              <a:rPr lang="en-US" sz="3600"/>
              <a:t>Minimal Data Redundancy</a:t>
            </a:r>
          </a:p>
          <a:p>
            <a:pPr lvl="1">
              <a:lnSpc>
                <a:spcPct val="80000"/>
              </a:lnSpc>
            </a:pPr>
            <a:r>
              <a:rPr lang="en-US">
                <a:sym typeface="Wingdings" pitchFamily="2" charset="2"/>
              </a:rPr>
              <a:t>Leads to increased data integrity/consistency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helpful pointers : </a:t>
            </a:r>
            <a:r>
              <a:rPr lang="en-US" dirty="0" smtClean="0"/>
              <a:t>Designing </a:t>
            </a:r>
            <a:r>
              <a:rPr lang="en-US" dirty="0"/>
              <a:t>Fields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/>
              <a:t>Field: smallest unit of data in database</a:t>
            </a:r>
          </a:p>
          <a:p>
            <a:r>
              <a:rPr lang="en-US" sz="4000"/>
              <a:t>Field design </a:t>
            </a:r>
          </a:p>
          <a:p>
            <a:pPr lvl="1"/>
            <a:r>
              <a:rPr lang="en-US" sz="3600"/>
              <a:t>Choosing data type</a:t>
            </a:r>
          </a:p>
          <a:p>
            <a:pPr lvl="1"/>
            <a:r>
              <a:rPr lang="en-US" sz="3600"/>
              <a:t>Coding, compression, encryption</a:t>
            </a:r>
          </a:p>
          <a:p>
            <a:pPr lvl="1"/>
            <a:r>
              <a:rPr lang="en-US" sz="3600"/>
              <a:t>Controlling data integrity</a:t>
            </a:r>
          </a:p>
        </p:txBody>
      </p:sp>
    </p:spTree>
    <p:extLst>
      <p:ext uri="{BB962C8B-B14F-4D97-AF65-F5344CB8AC3E}">
        <p14:creationId xmlns:p14="http://schemas.microsoft.com/office/powerpoint/2010/main" val="2102056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 bldLvl="2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helpful pointers : </a:t>
            </a:r>
            <a:r>
              <a:rPr lang="en-US" dirty="0" smtClean="0"/>
              <a:t>Field </a:t>
            </a:r>
            <a:r>
              <a:rPr lang="en-US" dirty="0"/>
              <a:t>Data Integrity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  <a:buClr>
                <a:schemeClr val="tx1"/>
              </a:buClr>
            </a:pPr>
            <a:r>
              <a:rPr lang="en-US" sz="2800"/>
              <a:t>Default value - assumed value if no explicit value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</a:pPr>
            <a:r>
              <a:rPr lang="en-US" sz="2800"/>
              <a:t>Range control – allowable value limitations (constraints or validation rules)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</a:pPr>
            <a:r>
              <a:rPr lang="en-US" sz="2800"/>
              <a:t>Null value control – allowing or prohibiting empty fields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</a:pPr>
            <a:r>
              <a:rPr lang="en-US" sz="2800"/>
              <a:t>Referential integrity – range control (and null value allowances) for foreign-key to primary-key match-ups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</a:pP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4287534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Ctr="0">
            <a:normAutofit fontScale="90000"/>
          </a:bodyPr>
          <a:lstStyle/>
          <a:p>
            <a:r>
              <a:rPr lang="en-US" dirty="0" smtClean="0"/>
              <a:t>Some Helpful Pointers : </a:t>
            </a:r>
            <a:r>
              <a:rPr lang="en-US" dirty="0" err="1" smtClean="0"/>
              <a:t>Denormalization</a:t>
            </a:r>
            <a:endParaRPr lang="en-US" dirty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524000"/>
            <a:ext cx="8382000" cy="44196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normAutofit lnSpcReduction="10000"/>
          </a:bodyPr>
          <a:lstStyle/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sz="2400"/>
              <a:t>Transforming </a:t>
            </a:r>
            <a:r>
              <a:rPr lang="en-US" sz="2400" b="1" i="1"/>
              <a:t>normalized</a:t>
            </a:r>
            <a:r>
              <a:rPr lang="en-US" sz="2400"/>
              <a:t> relations into </a:t>
            </a:r>
            <a:r>
              <a:rPr lang="en-US" sz="2400" b="1" i="1"/>
              <a:t>unnormalized</a:t>
            </a:r>
            <a:r>
              <a:rPr lang="en-US" sz="2400"/>
              <a:t> physical record specifications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sz="2400"/>
              <a:t>Benefits: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Can improve performance (speed) be reducing number of table lookups (i.e </a:t>
            </a:r>
            <a:r>
              <a:rPr lang="en-US" sz="2000" i="1">
                <a:solidFill>
                  <a:srgbClr val="FF9900"/>
                </a:solidFill>
              </a:rPr>
              <a:t>reduce number of necessary join queries</a:t>
            </a:r>
            <a:r>
              <a:rPr lang="en-US" sz="2000"/>
              <a:t>)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sz="2400"/>
              <a:t>Costs (due to data duplication)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Wasted storage space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Data integrity/consistency threats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sz="2400"/>
              <a:t>Common denormalization opportunities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One-to-one relationship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Many-to-many relationship with attributes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Reference data (1:N relationship where 1-side has data not used in any other relationship)</a:t>
            </a:r>
          </a:p>
        </p:txBody>
      </p:sp>
    </p:spTree>
    <p:extLst>
      <p:ext uri="{BB962C8B-B14F-4D97-AF65-F5344CB8AC3E}">
        <p14:creationId xmlns:p14="http://schemas.microsoft.com/office/powerpoint/2010/main" val="12679036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1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1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1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1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Common Design problems</a:t>
            </a:r>
            <a:endParaRPr lang="tr-TR"/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Misplaced relationships</a:t>
            </a:r>
          </a:p>
          <a:p>
            <a:r>
              <a:rPr lang="en-US"/>
              <a:t>Incorrect Cardinalities</a:t>
            </a:r>
          </a:p>
          <a:p>
            <a:r>
              <a:rPr lang="en-US"/>
              <a:t>Missing Relationships</a:t>
            </a:r>
          </a:p>
          <a:p>
            <a:r>
              <a:rPr lang="en-US"/>
              <a:t>Overuse of specialized data modeling tools (ex: Inheritance, multiway relationships)</a:t>
            </a:r>
          </a:p>
          <a:p>
            <a:r>
              <a:rPr lang="en-US"/>
              <a:t>Redundant Relationships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20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20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20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" dur="20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20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  <p:bldP spid="51203" grpId="1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/>
              <a:t>Goals of Database Development</a:t>
            </a:r>
            <a:endParaRPr lang="tr-TR" sz="4000"/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628775"/>
            <a:ext cx="8229600" cy="4530725"/>
          </a:xfrm>
        </p:spPr>
        <p:txBody>
          <a:bodyPr/>
          <a:lstStyle/>
          <a:p>
            <a:r>
              <a:rPr lang="en-US"/>
              <a:t>Develop a Common Vocabulary</a:t>
            </a:r>
          </a:p>
          <a:p>
            <a:r>
              <a:rPr lang="en-US"/>
              <a:t>Define the meaning of Data</a:t>
            </a:r>
          </a:p>
          <a:p>
            <a:r>
              <a:rPr lang="en-US"/>
              <a:t>Ensure Data Quality</a:t>
            </a:r>
          </a:p>
          <a:p>
            <a:r>
              <a:rPr lang="en-US"/>
              <a:t>Find an Efficient Implementation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0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uiExpand="1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Final Word</a:t>
            </a:r>
            <a:endParaRPr lang="tr-TR"/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Remember that the goal of the DB development is to produce a DB that provides an important resource for an organization.</a:t>
            </a:r>
          </a:p>
          <a:p>
            <a:r>
              <a:rPr lang="en-US"/>
              <a:t>The DB should be designed so that it can serve the customers and other team members efficiently.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0" dur="20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915400" cy="1143000"/>
          </a:xfrm>
        </p:spPr>
        <p:txBody>
          <a:bodyPr>
            <a:normAutofit/>
          </a:bodyPr>
          <a:lstStyle/>
          <a:p>
            <a:r>
              <a:rPr lang="en-US"/>
              <a:t>Advantages of Database Approach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371600"/>
            <a:ext cx="7766050" cy="51530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Improved Data Sharing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Different users get different views of the data</a:t>
            </a:r>
          </a:p>
          <a:p>
            <a:pPr>
              <a:lnSpc>
                <a:spcPct val="90000"/>
              </a:lnSpc>
            </a:pPr>
            <a:r>
              <a:rPr lang="en-US" sz="2400"/>
              <a:t>Enforcement of Standards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All data access is done in the same way</a:t>
            </a:r>
          </a:p>
          <a:p>
            <a:pPr>
              <a:lnSpc>
                <a:spcPct val="90000"/>
              </a:lnSpc>
            </a:pPr>
            <a:r>
              <a:rPr lang="en-US" sz="2400"/>
              <a:t>Improved Data Quality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Constraints, data validation rules</a:t>
            </a:r>
          </a:p>
          <a:p>
            <a:pPr>
              <a:lnSpc>
                <a:spcPct val="90000"/>
              </a:lnSpc>
            </a:pPr>
            <a:r>
              <a:rPr lang="en-US" sz="2400"/>
              <a:t>Better Data Accessibility/ Responsiveness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Use of standard data query language (SQL)</a:t>
            </a:r>
          </a:p>
          <a:p>
            <a:pPr>
              <a:lnSpc>
                <a:spcPct val="90000"/>
              </a:lnSpc>
            </a:pPr>
            <a:r>
              <a:rPr lang="en-US" sz="2400"/>
              <a:t>Security, Backup/Recovery, Concurrency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Disaster recovery is easier</a:t>
            </a:r>
          </a:p>
          <a:p>
            <a:pPr>
              <a:lnSpc>
                <a:spcPct val="90000"/>
              </a:lnSpc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87338"/>
            <a:ext cx="7772400" cy="941387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Ctr="0">
            <a:normAutofit fontScale="90000"/>
          </a:bodyPr>
          <a:lstStyle/>
          <a:p>
            <a:r>
              <a:rPr lang="en-US"/>
              <a:t>Costs and Risks of the </a:t>
            </a:r>
            <a:br>
              <a:rPr lang="en-US"/>
            </a:br>
            <a:r>
              <a:rPr lang="en-US"/>
              <a:t>Database Approach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76400"/>
            <a:ext cx="8153400" cy="41148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US"/>
              <a:t>Up-front costs:</a:t>
            </a:r>
          </a:p>
          <a:p>
            <a:pPr lvl="1">
              <a:lnSpc>
                <a:spcPct val="90000"/>
              </a:lnSpc>
            </a:pPr>
            <a:r>
              <a:rPr lang="en-US"/>
              <a:t>Installation Management Cost and Complexity</a:t>
            </a:r>
          </a:p>
          <a:p>
            <a:pPr lvl="1">
              <a:lnSpc>
                <a:spcPct val="90000"/>
              </a:lnSpc>
            </a:pPr>
            <a:r>
              <a:rPr lang="en-US"/>
              <a:t>Conversion Costs</a:t>
            </a:r>
          </a:p>
          <a:p>
            <a:pPr>
              <a:lnSpc>
                <a:spcPct val="90000"/>
              </a:lnSpc>
            </a:pPr>
            <a:r>
              <a:rPr lang="en-US"/>
              <a:t>Ongoing Costs</a:t>
            </a:r>
          </a:p>
          <a:p>
            <a:pPr lvl="1">
              <a:lnSpc>
                <a:spcPct val="90000"/>
              </a:lnSpc>
            </a:pPr>
            <a:r>
              <a:rPr lang="en-US"/>
              <a:t>Requires New, Specialized Personnel</a:t>
            </a:r>
          </a:p>
          <a:p>
            <a:pPr lvl="1">
              <a:lnSpc>
                <a:spcPct val="90000"/>
              </a:lnSpc>
            </a:pPr>
            <a:r>
              <a:rPr lang="en-US"/>
              <a:t>Need for Explicit Backup and Recovery</a:t>
            </a:r>
          </a:p>
          <a:p>
            <a:pPr>
              <a:lnSpc>
                <a:spcPct val="90000"/>
              </a:lnSpc>
            </a:pPr>
            <a:r>
              <a:rPr lang="en-US"/>
              <a:t>Organizational Conflict</a:t>
            </a:r>
          </a:p>
          <a:p>
            <a:pPr lvl="1">
              <a:lnSpc>
                <a:spcPct val="90000"/>
              </a:lnSpc>
            </a:pPr>
            <a:r>
              <a:rPr lang="en-US"/>
              <a:t>Old habits die hard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Ctr="0">
            <a:normAutofit fontScale="90000"/>
          </a:bodyPr>
          <a:lstStyle/>
          <a:p>
            <a:r>
              <a:rPr lang="en-US"/>
              <a:t>The Range of</a:t>
            </a:r>
            <a:br>
              <a:rPr lang="en-US"/>
            </a:br>
            <a:r>
              <a:rPr lang="en-US"/>
              <a:t>Database Applications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600200"/>
            <a:ext cx="8147050" cy="4492625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US"/>
              <a:t>Personal Database – standalone desktop database</a:t>
            </a:r>
          </a:p>
          <a:p>
            <a:pPr>
              <a:lnSpc>
                <a:spcPct val="90000"/>
              </a:lnSpc>
            </a:pPr>
            <a:r>
              <a:rPr lang="en-US"/>
              <a:t>Workgroup Database – local area network (&lt;25 users)</a:t>
            </a:r>
          </a:p>
          <a:p>
            <a:pPr>
              <a:lnSpc>
                <a:spcPct val="90000"/>
              </a:lnSpc>
            </a:pPr>
            <a:r>
              <a:rPr lang="en-US"/>
              <a:t>Department Database – local area network (25-100 users)</a:t>
            </a:r>
          </a:p>
          <a:p>
            <a:pPr>
              <a:lnSpc>
                <a:spcPct val="90000"/>
              </a:lnSpc>
            </a:pPr>
            <a:r>
              <a:rPr lang="en-US"/>
              <a:t>Enterprise Database – wide-area network (hundreds or thousands of users)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Evolution of DB Systems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1600200"/>
            <a:ext cx="6361113" cy="4637088"/>
          </a:xfrm>
        </p:spPr>
        <p:txBody>
          <a:bodyPr/>
          <a:lstStyle/>
          <a:p>
            <a:r>
              <a:rPr lang="en-US" sz="2400" b="1"/>
              <a:t>Flat files  - 1960s - 1980s</a:t>
            </a:r>
          </a:p>
          <a:p>
            <a:r>
              <a:rPr lang="en-US" sz="2400" b="1"/>
              <a:t>Hierarchical – 1970s - 1990s</a:t>
            </a:r>
          </a:p>
          <a:p>
            <a:r>
              <a:rPr lang="en-US" sz="2400" b="1"/>
              <a:t>Network – 1970s - 1990s</a:t>
            </a:r>
          </a:p>
          <a:p>
            <a:r>
              <a:rPr lang="en-US" sz="2400" b="1"/>
              <a:t>Relational – 1980s - present</a:t>
            </a:r>
          </a:p>
          <a:p>
            <a:r>
              <a:rPr lang="en-US" sz="2400" b="1"/>
              <a:t>Object-oriented – 1990s - present</a:t>
            </a:r>
          </a:p>
          <a:p>
            <a:r>
              <a:rPr lang="en-US" sz="2400" b="1"/>
              <a:t>Object-relational – 1990s - present</a:t>
            </a:r>
          </a:p>
          <a:p>
            <a:r>
              <a:rPr lang="en-US" sz="2400" b="1"/>
              <a:t>Data warehousing – 1980s - present</a:t>
            </a:r>
          </a:p>
          <a:p>
            <a:r>
              <a:rPr lang="en-US" sz="2400" b="1"/>
              <a:t>Web-enabled – 1990s - present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Database Design Phases</a:t>
            </a:r>
            <a:endParaRPr lang="tr-TR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400" dirty="0"/>
              <a:t>Conceptual Design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	Model </a:t>
            </a:r>
            <a:r>
              <a:rPr lang="en-US" sz="2400" dirty="0"/>
              <a:t>the data without any physical considerations for each user view.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Logical Design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	Choose </a:t>
            </a:r>
            <a:r>
              <a:rPr lang="en-US" sz="2400" dirty="0"/>
              <a:t>the data model that will be used and modify the conceptual data model to fit the data model without any other physical considerations.</a:t>
            </a:r>
            <a:r>
              <a:rPr lang="tr-TR" sz="2400" dirty="0"/>
              <a:t> Val</a:t>
            </a:r>
            <a:r>
              <a:rPr lang="en-US" sz="2400" dirty="0" err="1"/>
              <a:t>i</a:t>
            </a:r>
            <a:r>
              <a:rPr lang="tr-TR" sz="2400" dirty="0"/>
              <a:t>date</a:t>
            </a:r>
            <a:r>
              <a:rPr lang="en-US" sz="2400" dirty="0"/>
              <a:t> the model using normalization and transaction requirements.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Physical Design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	Choose </a:t>
            </a:r>
            <a:r>
              <a:rPr lang="en-US" sz="2400" dirty="0"/>
              <a:t>the actual DBMS and implement the data model efficiently. Performance, security and reliability are key issues.</a:t>
            </a:r>
            <a:endParaRPr lang="tr-TR" sz="2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08E8D5A9B4CB4EBB6A6F99BA25BEBF" ma:contentTypeVersion="1" ma:contentTypeDescription="Create a new document." ma:contentTypeScope="" ma:versionID="ed875a5721f4dae218768c1af0a4dd73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5d3c2ff1dfae606d6f8168c3878679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2F09FCE-C095-4D3A-B6DD-14C45E01E641}"/>
</file>

<file path=customXml/itemProps2.xml><?xml version="1.0" encoding="utf-8"?>
<ds:datastoreItem xmlns:ds="http://schemas.openxmlformats.org/officeDocument/2006/customXml" ds:itemID="{A5E4D5B9-02EC-479D-A890-9E4C189FBF51}"/>
</file>

<file path=customXml/itemProps3.xml><?xml version="1.0" encoding="utf-8"?>
<ds:datastoreItem xmlns:ds="http://schemas.openxmlformats.org/officeDocument/2006/customXml" ds:itemID="{A18685D0-4A79-454B-9FD5-697B4CE48BE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672</TotalTime>
  <Words>1872</Words>
  <Application>Microsoft Office PowerPoint</Application>
  <PresentationFormat>On-screen Show (4:3)</PresentationFormat>
  <Paragraphs>495</Paragraphs>
  <Slides>45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1" baseType="lpstr">
      <vt:lpstr>Arial</vt:lpstr>
      <vt:lpstr>Times New Roman</vt:lpstr>
      <vt:lpstr>Verdana</vt:lpstr>
      <vt:lpstr>Wingdings</vt:lpstr>
      <vt:lpstr>Arial Narrow</vt:lpstr>
      <vt:lpstr>Office Theme</vt:lpstr>
      <vt:lpstr>Overview of Database Design</vt:lpstr>
      <vt:lpstr>Database Management System</vt:lpstr>
      <vt:lpstr>Database Management System</vt:lpstr>
      <vt:lpstr>Advantages of Database Approach </vt:lpstr>
      <vt:lpstr>Advantages of Database Approach</vt:lpstr>
      <vt:lpstr>Costs and Risks of the  Database Approach</vt:lpstr>
      <vt:lpstr>The Range of Database Applications</vt:lpstr>
      <vt:lpstr>Evolution of DB Systems</vt:lpstr>
      <vt:lpstr>Database Design Phases</vt:lpstr>
      <vt:lpstr>Systems Development Life Cycle </vt:lpstr>
      <vt:lpstr>Systems Development Life Cycle  </vt:lpstr>
      <vt:lpstr>Systems Development Life Cycle  </vt:lpstr>
      <vt:lpstr>Systems Development Life Cycle  </vt:lpstr>
      <vt:lpstr>Systems Development Life Cycle  </vt:lpstr>
      <vt:lpstr>Systems Development Life Cycle  </vt:lpstr>
      <vt:lpstr>Systems Development Life Cycle  </vt:lpstr>
      <vt:lpstr>Systems Development Life Cycle  </vt:lpstr>
      <vt:lpstr>Simplified Database Development Procedure </vt:lpstr>
      <vt:lpstr>Documentation Entity Document</vt:lpstr>
      <vt:lpstr>Documentation Relationship Document</vt:lpstr>
      <vt:lpstr>Documentation Attribute Document</vt:lpstr>
      <vt:lpstr>Documentation Attribute Document Continued</vt:lpstr>
      <vt:lpstr>Documentation Attribute Domain Document</vt:lpstr>
      <vt:lpstr>APPLY  NORMALIZATION</vt:lpstr>
      <vt:lpstr>USEFUL DESIGN PRINCIPLES</vt:lpstr>
      <vt:lpstr>USEFUL DESIGN PRINCIPLES</vt:lpstr>
      <vt:lpstr>USEFUL DESIGN PRINCIPLES</vt:lpstr>
      <vt:lpstr>USEFUL DESIGN PRINCIPLES</vt:lpstr>
      <vt:lpstr>USEFUL DESIGN PRINCIPLES</vt:lpstr>
      <vt:lpstr>Helpful pointers</vt:lpstr>
      <vt:lpstr>Helpful pointers</vt:lpstr>
      <vt:lpstr>Helpful pointers</vt:lpstr>
      <vt:lpstr>Helpful pointers</vt:lpstr>
      <vt:lpstr>Helpful pointers</vt:lpstr>
      <vt:lpstr>Some helpful pointers</vt:lpstr>
      <vt:lpstr>Intelligent vs Surrogate Keys</vt:lpstr>
      <vt:lpstr>Surrogate vs. Intelligent Keys</vt:lpstr>
      <vt:lpstr>Some helpful pointers : Physical Database Design </vt:lpstr>
      <vt:lpstr>Some helpful pointers : Physical Design Process</vt:lpstr>
      <vt:lpstr>Some helpful pointers : Designing Fields</vt:lpstr>
      <vt:lpstr>Some helpful pointers : Field Data Integrity</vt:lpstr>
      <vt:lpstr>Some Helpful Pointers : Denormalization</vt:lpstr>
      <vt:lpstr>Common Design problems</vt:lpstr>
      <vt:lpstr>Goals of Database Development</vt:lpstr>
      <vt:lpstr>Final Word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Onursal Akdeniz</dc:creator>
  <cp:lastModifiedBy>Nazife Dimililer</cp:lastModifiedBy>
  <cp:revision>29</cp:revision>
  <dcterms:created xsi:type="dcterms:W3CDTF">2004-04-06T18:35:04Z</dcterms:created>
  <dcterms:modified xsi:type="dcterms:W3CDTF">2012-03-23T12:24:07Z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0x0101002D08E8D5A9B4CB4EBB6A6F99BA25BEBF</vt:lpwstr>
  </property>
</Properties>
</file>