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0" r:id="rId20"/>
    <p:sldId id="271" r:id="rId21"/>
    <p:sldId id="272" r:id="rId22"/>
    <p:sldId id="273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s://graphicsinterface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154" y="2404534"/>
            <a:ext cx="8687849" cy="1646302"/>
          </a:xfrm>
        </p:spPr>
        <p:txBody>
          <a:bodyPr/>
          <a:lstStyle/>
          <a:p>
            <a:pPr algn="ctr"/>
            <a:r>
              <a:rPr lang="tr-TR" dirty="0"/>
              <a:t>Graphical User Interface </a:t>
            </a:r>
            <a:r>
              <a:rPr lang="tr-TR" dirty="0" smtClean="0"/>
              <a:t>Designing and Programming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913" y="4636988"/>
            <a:ext cx="7766936" cy="1096899"/>
          </a:xfrm>
        </p:spPr>
        <p:txBody>
          <a:bodyPr/>
          <a:lstStyle/>
          <a:p>
            <a:r>
              <a:rPr lang="tr-TR" dirty="0" smtClean="0"/>
              <a:t>By </a:t>
            </a:r>
          </a:p>
          <a:p>
            <a:r>
              <a:rPr lang="tr-TR" dirty="0" smtClean="0"/>
              <a:t>Asst. Prof Dr. Hasan Oylum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32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4" y="358683"/>
            <a:ext cx="8596668" cy="762000"/>
          </a:xfrm>
        </p:spPr>
        <p:txBody>
          <a:bodyPr/>
          <a:lstStyle/>
          <a:p>
            <a:r>
              <a:rPr lang="tr-TR" dirty="0" smtClean="0"/>
              <a:t>Importants of GUI Design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0573" y="1326776"/>
            <a:ext cx="8867167" cy="4697505"/>
          </a:xfrm>
        </p:spPr>
        <p:txBody>
          <a:bodyPr>
            <a:norm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user interface code might be easier and more economical to create and maintain. This is </a:t>
            </a:r>
            <a:r>
              <a:rPr lang="en-US" dirty="0" smtClean="0"/>
              <a:t>because </a:t>
            </a:r>
            <a:r>
              <a:rPr lang="en-US" dirty="0"/>
              <a:t>of the following: </a:t>
            </a:r>
          </a:p>
          <a:p>
            <a:pPr lvl="1"/>
            <a:r>
              <a:rPr lang="en-US" dirty="0" smtClean="0"/>
              <a:t>Interface </a:t>
            </a:r>
            <a:r>
              <a:rPr lang="en-US" dirty="0"/>
              <a:t>specifications can be represented, validated, and evaluated more easily.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will be less code to write, because much is supplied by the tools. 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will be better modularization due to the separation of the user interface component from the </a:t>
            </a:r>
            <a:r>
              <a:rPr lang="en-US" dirty="0" smtClean="0"/>
              <a:t>application</a:t>
            </a:r>
            <a:r>
              <a:rPr lang="en-US" dirty="0"/>
              <a:t>. This should allow the user interface to change without affecting the application, and a </a:t>
            </a:r>
            <a:r>
              <a:rPr lang="en-US" dirty="0" smtClean="0"/>
              <a:t>large </a:t>
            </a:r>
            <a:r>
              <a:rPr lang="en-US" dirty="0"/>
              <a:t>class of changes to the application (such as changing the internal algorithms) should be possible </a:t>
            </a:r>
            <a:r>
              <a:rPr lang="en-US" dirty="0" smtClean="0"/>
              <a:t>without </a:t>
            </a:r>
            <a:r>
              <a:rPr lang="en-US" dirty="0"/>
              <a:t>affecting the user interface.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level of programming expertise of the interface designers and implementers can be lower, </a:t>
            </a:r>
            <a:r>
              <a:rPr lang="en-US" dirty="0" smtClean="0"/>
              <a:t>because </a:t>
            </a:r>
            <a:r>
              <a:rPr lang="en-US" dirty="0"/>
              <a:t>the tools hide much of the complexities of the underlying system. 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will be easier to port an application to different hardware and software environments since the </a:t>
            </a:r>
            <a:r>
              <a:rPr lang="en-US" dirty="0" smtClean="0"/>
              <a:t>device </a:t>
            </a:r>
            <a:r>
              <a:rPr lang="en-US" dirty="0"/>
              <a:t>dependencies are isolated in the user interface tool. </a:t>
            </a:r>
          </a:p>
          <a:p>
            <a:pPr lvl="1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645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/>
          </a:bodyPr>
          <a:lstStyle/>
          <a:p>
            <a:r>
              <a:rPr lang="en-US" dirty="0"/>
              <a:t>Higher Level </a:t>
            </a:r>
            <a:r>
              <a:rPr lang="en-US" dirty="0" smtClean="0"/>
              <a:t>Tools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455730"/>
            <a:ext cx="8867167" cy="36438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Since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programming at the toolkit level is quite difficult, there is a tremendous interest in higher level tools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r>
              <a:rPr lang="tr-TR" dirty="0" smtClean="0">
                <a:solidFill>
                  <a:srgbClr val="000000"/>
                </a:solidFill>
                <a:latin typeface="Times-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user interface software production process 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is much more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easier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 </a:t>
            </a:r>
          </a:p>
          <a:p>
            <a:pPr lvl="1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2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Toolkits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455730"/>
            <a:ext cx="8867167" cy="36438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-Roman"/>
              </a:rPr>
              <a:t>A toolkit is a library of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widgets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that can be called by application programs. A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widget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(also called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control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) is a way of using a physical input device to input a certain type of value. </a:t>
            </a: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-Roman"/>
              </a:rPr>
              <a:t>Typically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widgets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in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toolkits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include menus, buttons, 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combobox, checkbox,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scroll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bars, text type-in fields,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etc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Specialized Toolkits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37748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tr-TR" dirty="0"/>
              <a:t>T</a:t>
            </a:r>
            <a:r>
              <a:rPr lang="en-US" dirty="0" smtClean="0"/>
              <a:t>he </a:t>
            </a:r>
            <a:r>
              <a:rPr lang="en-US" dirty="0"/>
              <a:t>SUIT system [</a:t>
            </a:r>
            <a:r>
              <a:rPr lang="en-US" dirty="0" err="1"/>
              <a:t>Pausch</a:t>
            </a:r>
            <a:r>
              <a:rPr lang="en-US" dirty="0"/>
              <a:t> 1992] (which contains a toolkit and an interface</a:t>
            </a:r>
            <a:br>
              <a:rPr lang="en-US" dirty="0"/>
            </a:br>
            <a:r>
              <a:rPr lang="en-US" dirty="0"/>
              <a:t>builder) is specifically designed to be easy to learn and is aimed at classroom instruction </a:t>
            </a:r>
            <a:endParaRPr lang="tr-TR" dirty="0" smtClean="0"/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Alice [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Pausch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1995], provides an easy way to program 3-D graphics and animation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Amulet [Myers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1997]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provides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high-level support for graphical, direct manipulation interfaces, and handles input as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hierarchical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command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objects, making Undo easier to implement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Rendezvous [Hill 1994</a:t>
            </a:r>
            <a:r>
              <a:rPr lang="en-US">
                <a:solidFill>
                  <a:srgbClr val="000000"/>
                </a:solidFill>
                <a:latin typeface="Times-Roman"/>
              </a:rPr>
              <a:t>], </a:t>
            </a:r>
            <a:r>
              <a:rPr lang="en-US" smtClean="0">
                <a:solidFill>
                  <a:srgbClr val="000000"/>
                </a:solidFill>
                <a:latin typeface="Times-Roman"/>
              </a:rPr>
              <a:t>Visual Obliq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[Bharat 1994], and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GroupKit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Roseman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1996] are designed to make it easier to create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applications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that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support multiple users on multiple machines operating synchronously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 smtClean="0">
                <a:solidFill>
                  <a:srgbClr val="000000"/>
                </a:solidFill>
                <a:latin typeface="Times-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Brown 3-D toolkit [Stevens 1994] and the Silicon Graphics’ Inventor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toolkit [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Wernecke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1994] provide preprogrammed 3-D widgets and a framework for creating others</a:t>
            </a:r>
            <a:r>
              <a:rPr lang="en-US" dirty="0"/>
              <a:t> 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7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50351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Since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programming at the toolkit level is quite difficult, there is a tremendous interest in higher level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tools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that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will make the user interface software production process easier.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design time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component</a:t>
            </a:r>
            <a:r>
              <a:rPr lang="tr-TR" i="1" dirty="0" smtClean="0">
                <a:solidFill>
                  <a:srgbClr val="000000"/>
                </a:solidFill>
                <a:latin typeface="Times-Italic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helps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the user interface designer design the user interface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b="1" i="1" dirty="0">
                <a:solidFill>
                  <a:srgbClr val="000000"/>
                </a:solidFill>
                <a:latin typeface="Times-BoldItalic"/>
              </a:rPr>
              <a:t>Event Languages</a:t>
            </a:r>
            <a:br>
              <a:rPr lang="en-US" b="1" i="1" dirty="0">
                <a:solidFill>
                  <a:srgbClr val="000000"/>
                </a:solidFill>
                <a:latin typeface="Times-BoldItalic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With event languages, the input tokens are considered to be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events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that are sent to individual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event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handlers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 Each handler will have a condition clause that determines what types of events it will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handle,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when it is active. The body of the handler can cause output events, change the internal state of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system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(which might enable other event handlers), or call application routines.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Microsoft’s Visual Basic also contains event-language features, since code is written to handle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the response to events on objects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b="1" i="1" dirty="0">
                <a:solidFill>
                  <a:srgbClr val="000000"/>
                </a:solidFill>
                <a:latin typeface="Times-BoldItalic"/>
              </a:rPr>
              <a:t>Declarative Languages</a:t>
            </a:r>
            <a:r>
              <a:rPr lang="tr-TR" dirty="0"/>
              <a:t> </a:t>
            </a:r>
            <a:br>
              <a:rPr lang="tr-TR" dirty="0"/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Another approach is to try to define a language that is declarative (stating what should happen) rather than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procedural (how to make it happen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).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user interfaces supported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are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basically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forms, where fields can be text that is typed by the user, or options selected using menus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or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buttons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i="1" dirty="0">
                <a:solidFill>
                  <a:srgbClr val="000000"/>
                </a:solidFill>
                <a:latin typeface="Times-BoldItalic"/>
              </a:rPr>
              <a:t>Constraint Languages</a:t>
            </a:r>
            <a:br>
              <a:rPr lang="en-US" b="1" i="1" dirty="0">
                <a:solidFill>
                  <a:srgbClr val="000000"/>
                </a:solidFill>
                <a:latin typeface="Times-BoldItalic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A number of user interface tools allow the programmer to use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constraints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to define the user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interface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[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Borning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1986b]. Early constraint systems include Sketchpad [Sutherland 1963], which pioneered the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use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graphical constraints in a drawing editor, and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Thinglab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[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Borning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1981], which used constraints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for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graphical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simulation. Subsequently,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Thinglab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was extended to aid in the generation of user interfaces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Borning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1986b].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80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8" y="1179299"/>
            <a:ext cx="5754943" cy="43342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025" y="5513566"/>
            <a:ext cx="849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000000"/>
                </a:solidFill>
                <a:latin typeface="Times-Roman"/>
              </a:rPr>
              <a:t>All three paradigms have their uses, but the sweet spot for GUI programming basically lies in an</a:t>
            </a:r>
            <a:r>
              <a:rPr lang="tr-TR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appropriate mix of declarative and procedural – which is what HTML/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Javascript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provides. 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endParaRPr lang="tr-TR" dirty="0">
              <a:solidFill>
                <a:srgbClr val="000000"/>
              </a:solidFill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31629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3" y="1179299"/>
            <a:ext cx="68103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3" y="1071491"/>
            <a:ext cx="6829425" cy="512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0573" y="6195941"/>
            <a:ext cx="7174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000000"/>
                </a:solidFill>
                <a:latin typeface="Times-Roman"/>
              </a:rPr>
              <a:t>jQuery is</a:t>
            </a:r>
            <a:r>
              <a:rPr lang="tr-TR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Javascript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library that you include in your HTML page</a:t>
            </a:r>
            <a:endParaRPr lang="tr-TR" dirty="0">
              <a:solidFill>
                <a:srgbClr val="000000"/>
              </a:solidFill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4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73" y="1052441"/>
            <a:ext cx="6848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50351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000000"/>
                </a:solidFill>
                <a:latin typeface="Times-BoldItalic"/>
              </a:rPr>
              <a:t>Database Interfaces</a:t>
            </a:r>
            <a:br>
              <a:rPr lang="en-US" b="1" i="1" dirty="0">
                <a:solidFill>
                  <a:srgbClr val="000000"/>
                </a:solidFill>
                <a:latin typeface="Times-BoldItalic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A very important class of commercial tools supports form-based or GUI-based access to databases.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Major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database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vendors such as Oracle [Oracle Tools 1995] provide tools that allow designers to define the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user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interface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accessing and setting data. Often these tools include interactive form editors (which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are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essentially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interface builders) and special database languages. Fourth generation languages (4GLs),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that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support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defining the interactive forms for accessing and entering data, also fall into this category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b="1" i="1" dirty="0">
                <a:solidFill>
                  <a:srgbClr val="000000"/>
                </a:solidFill>
                <a:latin typeface="Times-BoldItalic"/>
              </a:rPr>
              <a:t>Visual Programming</a:t>
            </a:r>
            <a:br>
              <a:rPr lang="en-US" b="1" i="1" dirty="0">
                <a:solidFill>
                  <a:srgbClr val="000000"/>
                </a:solidFill>
                <a:latin typeface="Times-BoldItalic"/>
              </a:rPr>
            </a:br>
            <a:r>
              <a:rPr lang="en-US" i="1" dirty="0">
                <a:solidFill>
                  <a:srgbClr val="000000"/>
                </a:solidFill>
                <a:latin typeface="Times-Italic"/>
              </a:rPr>
              <a:t>Visual programs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 graphics and two (or more) dimensional layout as part of the program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specification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Many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different approaches to using visual programming to specify user interfaces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have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been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investigated</a:t>
            </a:r>
            <a:r>
              <a:rPr lang="en-US" dirty="0"/>
              <a:t> </a:t>
            </a:r>
            <a:endParaRPr lang="tr-TR" dirty="0" smtClean="0"/>
          </a:p>
          <a:p>
            <a:pPr lvl="1"/>
            <a:r>
              <a:rPr lang="en-US" dirty="0">
                <a:solidFill>
                  <a:srgbClr val="000000"/>
                </a:solidFill>
                <a:latin typeface="Times-Roman"/>
              </a:rPr>
              <a:t>Examples of visual programming systems for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creating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user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interfaces include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Labview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, </a:t>
            </a:r>
            <a:r>
              <a:rPr lang="tr-TR" dirty="0">
                <a:solidFill>
                  <a:srgbClr val="000000"/>
                </a:solidFill>
                <a:latin typeface="Times-Roman"/>
              </a:rPr>
              <a:t>Visual Basic from 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Microsoft</a:t>
            </a:r>
            <a:r>
              <a:rPr lang="tr-TR" dirty="0" smtClean="0"/>
              <a:t>.</a:t>
            </a:r>
          </a:p>
          <a:p>
            <a:r>
              <a:rPr lang="tr-TR" b="1" dirty="0">
                <a:solidFill>
                  <a:srgbClr val="000000"/>
                </a:solidFill>
                <a:latin typeface="Times-Bold"/>
              </a:rPr>
              <a:t>Application Frameworks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en-US" i="1" dirty="0">
                <a:solidFill>
                  <a:srgbClr val="000000"/>
                </a:solidFill>
                <a:latin typeface="Times-Italic"/>
              </a:rPr>
              <a:t>application framework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to guide programmers. This was called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object-oriented language Object Pascal. Classes are provided for the important parts of an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application,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such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as the main windows, the commands, etc., and the programmer specializes these classes to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provide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application-specific details, such as what is actually drawn in the windows and which commands are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provided.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01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970" y="465386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Graphical User Interface</a:t>
            </a:r>
            <a:r>
              <a:rPr lang="tr-TR" sz="4000" dirty="0" smtClean="0"/>
              <a:t> (GUI)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5035149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GUI: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form of user interface that makes significant use of the direct</a:t>
            </a:r>
            <a:b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manipulation style using pointing with a mouse.</a:t>
            </a:r>
            <a:endParaRPr lang="tr-TR" sz="2000" dirty="0">
              <a:solidFill>
                <a:srgbClr val="000000"/>
              </a:solidFill>
              <a:latin typeface="Times-Roman"/>
            </a:endParaRP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components of user interface</a:t>
            </a:r>
            <a:endParaRPr lang="tr-T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000000"/>
              </a:solidFill>
              <a:latin typeface="Times-Roman"/>
            </a:endParaRPr>
          </a:p>
          <a:p>
            <a:pPr marL="0" indent="0">
              <a:buNone/>
            </a:pP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pPr marL="0" indent="0">
              <a:buNone/>
            </a:pPr>
            <a:endParaRPr lang="tr-TR" dirty="0">
              <a:solidFill>
                <a:srgbClr val="000000"/>
              </a:solidFill>
              <a:latin typeface="Times-Roman"/>
            </a:endParaRPr>
          </a:p>
          <a:p>
            <a:pPr marL="0" lvl="0" indent="0">
              <a:buClr>
                <a:srgbClr val="90C226"/>
              </a:buClr>
              <a:buNone/>
            </a:pPr>
            <a:endParaRPr lang="tr-TR" sz="2000" b="1" dirty="0">
              <a:solidFill>
                <a:srgbClr val="000000"/>
              </a:solidFill>
              <a:latin typeface="Times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45" y="2880553"/>
            <a:ext cx="2981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50351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b="1" i="1" dirty="0">
                <a:solidFill>
                  <a:srgbClr val="000000"/>
                </a:solidFill>
                <a:latin typeface="Times-BoldItalic"/>
              </a:rPr>
              <a:t>Prototyping Tools</a:t>
            </a:r>
            <a:br>
              <a:rPr lang="en-US" b="1" i="1" dirty="0">
                <a:solidFill>
                  <a:srgbClr val="000000"/>
                </a:solidFill>
                <a:latin typeface="Times-BoldItalic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The goal of prototyping tools is to allow the designer to quickly mock up some examples of what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screens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 the program will look like.</a:t>
            </a:r>
            <a:r>
              <a:rPr lang="en-US" dirty="0"/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designer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can easily create the various screens for the application. It is also relatively easy to specify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actions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(mouse or keyboard) that cause transitions from one screen to another</a:t>
            </a:r>
            <a:r>
              <a:rPr lang="en-US" dirty="0"/>
              <a:t> </a:t>
            </a:r>
            <a:br>
              <a:rPr lang="en-US" dirty="0"/>
            </a:br>
            <a:endParaRPr lang="tr-TR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-Roman"/>
              </a:rPr>
              <a:t>For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graphical user interfaces, designers often use tools like Macromedia’s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Director,which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is actually an animation tool</a:t>
            </a:r>
            <a:r>
              <a:rPr lang="en-US" dirty="0"/>
              <a:t> </a:t>
            </a:r>
            <a:endParaRPr lang="tr-TR" dirty="0" smtClean="0"/>
          </a:p>
          <a:p>
            <a:pPr lvl="1"/>
            <a:r>
              <a:rPr lang="en-US" dirty="0">
                <a:solidFill>
                  <a:srgbClr val="000000"/>
                </a:solidFill>
                <a:latin typeface="Times-Roman"/>
              </a:rPr>
              <a:t>HyperCard and Visual Basic are also often used as prototyping tool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tr-TR" dirty="0" smtClean="0"/>
          </a:p>
          <a:p>
            <a:r>
              <a:rPr lang="en-US" b="1" i="1" dirty="0">
                <a:solidFill>
                  <a:srgbClr val="000000"/>
                </a:solidFill>
                <a:latin typeface="Times-BoldItalic"/>
              </a:rPr>
              <a:t>Interface Builders</a:t>
            </a:r>
            <a:br>
              <a:rPr lang="en-US" b="1" i="1" dirty="0">
                <a:solidFill>
                  <a:srgbClr val="000000"/>
                </a:solidFill>
                <a:latin typeface="Times-BoldItalic"/>
              </a:rPr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An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interface builder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allows the designer to create dialogue boxes, menus and windows that are to be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part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of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 larger user interface. These are also called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Interface </a:t>
            </a:r>
            <a:r>
              <a:rPr lang="en-US" i="1" dirty="0" smtClean="0">
                <a:solidFill>
                  <a:srgbClr val="000000"/>
                </a:solidFill>
                <a:latin typeface="Times-Italic"/>
              </a:rPr>
              <a:t>Development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Tools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(IDTs) or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GUI Builders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.</a:t>
            </a:r>
            <a:r>
              <a:rPr lang="en-US" dirty="0"/>
              <a:t> </a:t>
            </a:r>
            <a:endParaRPr lang="tr-TR" dirty="0" smtClean="0"/>
          </a:p>
          <a:p>
            <a:pPr lvl="1"/>
            <a:r>
              <a:rPr lang="en-US" dirty="0">
                <a:solidFill>
                  <a:srgbClr val="000000"/>
                </a:solidFill>
                <a:latin typeface="Times-Roman"/>
              </a:rPr>
              <a:t>Microsoft’s Visual Basic is essentially an interface builder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coupled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with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 editor for an interpreted language. </a:t>
            </a: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-Roman"/>
              </a:rPr>
              <a:t>Many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of the tools discussed above, such as the virtual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toolkits,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visual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languages, and application frameworks, also contain interface builders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35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503514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tr-TR" dirty="0">
                <a:solidFill>
                  <a:srgbClr val="000000"/>
                </a:solidFill>
                <a:latin typeface="Times-Roman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technology and tools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are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changing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quite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rapidly</a:t>
            </a:r>
            <a:r>
              <a:rPr lang="tr-TR" dirty="0" smtClean="0"/>
              <a:t>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-Roman"/>
              </a:rPr>
              <a:t>More dynamic pages can use a scripting language embedded in the html, such as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Javascript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or </a:t>
            </a:r>
            <a:r>
              <a:rPr lang="en-US" dirty="0" err="1">
                <a:solidFill>
                  <a:srgbClr val="000000"/>
                </a:solidFill>
                <a:latin typeface="Times-Roman"/>
              </a:rPr>
              <a:t>VBscript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 (Visual Basic Script). </a:t>
            </a: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-Roman"/>
              </a:rPr>
              <a:t>Alternatively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a specialized animation language can be </a:t>
            </a:r>
            <a:r>
              <a:rPr lang="en-US" dirty="0" err="1" smtClean="0">
                <a:solidFill>
                  <a:srgbClr val="000000"/>
                </a:solidFill>
                <a:latin typeface="Times-Roman"/>
              </a:rPr>
              <a:t>used,such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as 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Adobe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Flash language, which might be authored using an interactive tool such as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en-US" dirty="0" smtClean="0">
                <a:solidFill>
                  <a:srgbClr val="000000"/>
                </a:solidFill>
                <a:latin typeface="Times-Roman"/>
              </a:rPr>
              <a:t>Dreamweaver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.</a:t>
            </a:r>
          </a:p>
          <a:p>
            <a:r>
              <a:rPr lang="tr-TR" b="1" dirty="0">
                <a:solidFill>
                  <a:srgbClr val="000000"/>
                </a:solidFill>
                <a:latin typeface="Times-Bold"/>
              </a:rPr>
              <a:t>New Programming Languages</a:t>
            </a:r>
            <a:r>
              <a:rPr lang="tr-TR" dirty="0"/>
              <a:t> </a:t>
            </a:r>
            <a:br>
              <a:rPr lang="tr-TR" dirty="0"/>
            </a:br>
            <a:r>
              <a:rPr lang="en-US" dirty="0">
                <a:solidFill>
                  <a:srgbClr val="000000"/>
                </a:solidFill>
                <a:latin typeface="Times-Roman"/>
              </a:rPr>
              <a:t>new languages, such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as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Java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, make much of the user interface harder to program by leaving it in separate libraries.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Furthermore,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an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integrated environment, where the graphical parts of an application can be specified graphically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and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rest textually, would make the generation of applications much easier.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Today’s user interface tools mostly help with the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generation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of the code of the interface, and assume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that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fundamental user interface design is complete. </a:t>
            </a: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r>
              <a:rPr lang="en-US" dirty="0">
                <a:solidFill>
                  <a:srgbClr val="000000"/>
                </a:solidFill>
                <a:latin typeface="Times-Roman"/>
              </a:rPr>
              <a:t>Research in this area by cognitive psychologists and other user interface researchers is continuing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02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Higher Level </a:t>
            </a:r>
            <a:r>
              <a:rPr lang="en-US" sz="4000" dirty="0" smtClean="0"/>
              <a:t>Tools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/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8867167" cy="5035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-Bold"/>
              </a:rPr>
              <a:t>End </a:t>
            </a:r>
            <a:r>
              <a:rPr lang="en-US" b="1" dirty="0">
                <a:solidFill>
                  <a:srgbClr val="000000"/>
                </a:solidFill>
                <a:latin typeface="Times-Bold"/>
              </a:rPr>
              <a:t>User Programming and Customization</a:t>
            </a:r>
            <a:r>
              <a:rPr lang="en-US" dirty="0"/>
              <a:t>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-Roman"/>
              </a:rPr>
              <a:t>One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of the most successful computer programs of all time is the spreadsheet. The primary reason for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its</a:t>
            </a:r>
            <a:r>
              <a:rPr lang="tr-TR" dirty="0" smtClean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success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is that end users can program (by writing formulas and macros). </a:t>
            </a:r>
            <a:endParaRPr lang="tr-TR" dirty="0" smtClean="0">
              <a:solidFill>
                <a:srgbClr val="000000"/>
              </a:solidFill>
              <a:latin typeface="Times-Roman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-Roman"/>
              </a:rPr>
              <a:t>AutoCAD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provides Lisp for customization, and many Microsoft applications use Visual </a:t>
            </a:r>
            <a:r>
              <a:rPr lang="en-US" dirty="0" smtClean="0">
                <a:solidFill>
                  <a:srgbClr val="000000"/>
                </a:solidFill>
                <a:latin typeface="Times-Roman"/>
              </a:rPr>
              <a:t>Basic</a:t>
            </a:r>
            <a:r>
              <a:rPr lang="tr-TR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tr-TR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-Bold"/>
              </a:rPr>
              <a:t>Application and User Interface </a:t>
            </a:r>
            <a:r>
              <a:rPr lang="en-US" b="1" dirty="0" smtClean="0">
                <a:solidFill>
                  <a:srgbClr val="000000"/>
                </a:solidFill>
                <a:latin typeface="Times-Bold"/>
              </a:rPr>
              <a:t>Separation</a:t>
            </a:r>
            <a:endParaRPr lang="tr-TR" b="1" dirty="0" smtClean="0">
              <a:solidFill>
                <a:srgbClr val="000000"/>
              </a:solidFill>
              <a:latin typeface="Times-Bold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-Roman"/>
              </a:rPr>
              <a:t>One of the fundamental goals of user interface tools is to allow better modularization and separation of</a:t>
            </a:r>
            <a:r>
              <a:rPr lang="tr-TR" dirty="0">
                <a:solidFill>
                  <a:srgbClr val="000000"/>
                </a:solidFill>
                <a:latin typeface="Times-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user interface code from application code. </a:t>
            </a:r>
            <a:br>
              <a:rPr lang="en-US" dirty="0">
                <a:solidFill>
                  <a:srgbClr val="000000"/>
                </a:solidFill>
                <a:latin typeface="Times-Roman"/>
              </a:rPr>
            </a:br>
            <a:endParaRPr lang="tr-TR" dirty="0">
              <a:solidFill>
                <a:srgbClr val="000000"/>
              </a:solidFill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val="17460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3" y="417299"/>
            <a:ext cx="8596668" cy="76200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V</a:t>
            </a:r>
            <a:r>
              <a:rPr lang="en-US" sz="4000" dirty="0" smtClean="0"/>
              <a:t>iew </a:t>
            </a:r>
            <a:r>
              <a:rPr lang="tr-TR" sz="4000" dirty="0" smtClean="0"/>
              <a:t>T</a:t>
            </a:r>
            <a:r>
              <a:rPr lang="en-US" sz="4000" dirty="0" smtClean="0"/>
              <a:t>ree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5323" y="1324708"/>
            <a:ext cx="9111065" cy="57233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rgbClr val="030404"/>
                </a:solidFill>
                <a:latin typeface="TimesNewRomanPSMT"/>
              </a:rPr>
              <a:t>View tree </a:t>
            </a:r>
            <a:r>
              <a:rPr lang="en-US" dirty="0" smtClean="0">
                <a:solidFill>
                  <a:srgbClr val="030404"/>
                </a:solidFill>
                <a:latin typeface="TimesNewRomanPSMT"/>
              </a:rPr>
              <a:t>is </a:t>
            </a:r>
            <a:r>
              <a:rPr lang="en-US" dirty="0">
                <a:solidFill>
                  <a:srgbClr val="030404"/>
                </a:solidFill>
                <a:latin typeface="TimesNewRomanPSMT"/>
              </a:rPr>
              <a:t>a central feature in the architecture of </a:t>
            </a:r>
            <a:r>
              <a:rPr lang="en-US" dirty="0" smtClean="0">
                <a:solidFill>
                  <a:srgbClr val="030404"/>
                </a:solidFill>
                <a:latin typeface="TimesNewRomanPSMT"/>
              </a:rPr>
              <a:t>every</a:t>
            </a:r>
            <a:r>
              <a:rPr lang="tr-TR" dirty="0" smtClean="0">
                <a:solidFill>
                  <a:srgbClr val="030404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30404"/>
                </a:solidFill>
                <a:latin typeface="TimesNewRomanPSMT"/>
              </a:rPr>
              <a:t>important </a:t>
            </a:r>
            <a:r>
              <a:rPr lang="en-US" dirty="0">
                <a:solidFill>
                  <a:srgbClr val="030404"/>
                </a:solidFill>
                <a:latin typeface="TimesNewRomanPSMT"/>
              </a:rPr>
              <a:t>GUI toolkit</a:t>
            </a:r>
            <a:r>
              <a:rPr lang="en-US" dirty="0"/>
              <a:t> </a:t>
            </a:r>
            <a:br>
              <a:rPr lang="en-US" dirty="0"/>
            </a:br>
            <a:endParaRPr lang="tr-TR" dirty="0">
              <a:solidFill>
                <a:srgbClr val="000000"/>
              </a:solidFill>
              <a:latin typeface="Times-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47" y="1897039"/>
            <a:ext cx="68294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8883" y="1225702"/>
            <a:ext cx="6096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spcBef>
                <a:spcPts val="600"/>
              </a:spcBef>
              <a:buClr>
                <a:srgbClr val="61625E"/>
              </a:buClr>
            </a:pPr>
            <a:r>
              <a:rPr lang="en-US" sz="4400" spc="3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Thanks for Listening</a:t>
            </a:r>
          </a:p>
          <a:p>
            <a:pPr lvl="0" algn="ctr" defTabSz="914400">
              <a:spcBef>
                <a:spcPts val="600"/>
              </a:spcBef>
              <a:buClr>
                <a:srgbClr val="61625E"/>
              </a:buClr>
            </a:pPr>
            <a:r>
              <a:rPr lang="en-US" sz="4400" spc="3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</a:p>
          <a:p>
            <a:pPr lvl="0" algn="ctr" defTabSz="914400">
              <a:spcBef>
                <a:spcPts val="600"/>
              </a:spcBef>
              <a:buClr>
                <a:srgbClr val="61625E"/>
              </a:buClr>
            </a:pPr>
            <a:r>
              <a:rPr lang="tr-TR" sz="4400" spc="3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Have a Nice Day</a:t>
            </a:r>
            <a:endParaRPr lang="en-US" sz="4400" b="1" spc="3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0" y="33667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8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tr-TR" dirty="0" smtClean="0"/>
              <a:t>Today’s GUI Design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822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tr-TR" sz="2700" dirty="0" smtClean="0"/>
              <a:t>T</a:t>
            </a:r>
            <a:r>
              <a:rPr lang="en-US" sz="2700" dirty="0"/>
              <a:t>here has been significant progress in software tools to help with creating user interfaces</a:t>
            </a:r>
            <a:endParaRPr lang="tr-TR" sz="2700" dirty="0"/>
          </a:p>
          <a:p>
            <a:pPr marL="0" indent="0">
              <a:buNone/>
            </a:pPr>
            <a:endParaRPr lang="tr-TR" sz="2700" dirty="0"/>
          </a:p>
          <a:p>
            <a:r>
              <a:rPr lang="tr-TR" sz="2700" dirty="0"/>
              <a:t>V</a:t>
            </a:r>
            <a:r>
              <a:rPr lang="en-US" sz="2700" dirty="0"/>
              <a:t>irtually all user interface software is created using tools that make the implementation easier.</a:t>
            </a:r>
            <a:endParaRPr lang="tr-TR" sz="2700" dirty="0"/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Virtually all applications today are built using some form of user interface tool [Myers 2000].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9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tr-TR" dirty="0"/>
              <a:t>Tomorrow’s </a:t>
            </a:r>
            <a:r>
              <a:rPr lang="tr-TR" dirty="0" smtClean="0"/>
              <a:t>GUI Design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Tomorrow’s user interfaces will </a:t>
            </a:r>
            <a:r>
              <a:rPr lang="en-US" sz="2800" dirty="0" smtClean="0"/>
              <a:t>provide</a:t>
            </a:r>
            <a:r>
              <a:rPr lang="tr-TR" sz="2800" dirty="0" smtClean="0"/>
              <a:t>:</a:t>
            </a:r>
          </a:p>
          <a:p>
            <a:pPr lvl="1"/>
            <a:r>
              <a:rPr lang="tr-TR" sz="2600" dirty="0" smtClean="0"/>
              <a:t> S</a:t>
            </a:r>
            <a:r>
              <a:rPr lang="en-US" sz="2600" dirty="0" err="1" smtClean="0"/>
              <a:t>peech</a:t>
            </a:r>
            <a:r>
              <a:rPr lang="en-US" sz="2600" dirty="0" smtClean="0"/>
              <a:t> recognition</a:t>
            </a:r>
            <a:endParaRPr lang="tr-TR" sz="2600" dirty="0" smtClean="0"/>
          </a:p>
          <a:p>
            <a:pPr lvl="1"/>
            <a:r>
              <a:rPr lang="tr-TR" sz="2600" dirty="0" smtClean="0"/>
              <a:t>V</a:t>
            </a:r>
            <a:r>
              <a:rPr lang="en-US" sz="2600" dirty="0" err="1" smtClean="0"/>
              <a:t>ision</a:t>
            </a:r>
            <a:r>
              <a:rPr lang="en-US" sz="2600" dirty="0" smtClean="0"/>
              <a:t> </a:t>
            </a:r>
            <a:r>
              <a:rPr lang="en-US" sz="2600" dirty="0"/>
              <a:t>from cameras, </a:t>
            </a:r>
            <a:endParaRPr lang="tr-TR" sz="2600" dirty="0" smtClean="0"/>
          </a:p>
          <a:p>
            <a:pPr lvl="1"/>
            <a:r>
              <a:rPr lang="en-US" sz="2600" dirty="0" smtClean="0"/>
              <a:t>3-D</a:t>
            </a:r>
            <a:r>
              <a:rPr lang="en-US" sz="2600" dirty="0"/>
              <a:t>, intelligent agents and integrated </a:t>
            </a:r>
            <a:r>
              <a:rPr lang="en-US" sz="2600" dirty="0" smtClean="0"/>
              <a:t>multi-media</a:t>
            </a:r>
            <a:endParaRPr lang="tr-TR" sz="2600" dirty="0" smtClean="0"/>
          </a:p>
          <a:p>
            <a:r>
              <a:rPr lang="tr-TR" sz="2800" dirty="0"/>
              <a:t>W</a:t>
            </a:r>
            <a:r>
              <a:rPr lang="en-US" sz="2800" dirty="0" smtClean="0"/>
              <a:t>ill probably </a:t>
            </a:r>
            <a:r>
              <a:rPr lang="en-US" sz="2800" dirty="0"/>
              <a:t>be even more difficult to create. </a:t>
            </a:r>
            <a:endParaRPr lang="tr-TR" sz="2800" dirty="0" smtClean="0"/>
          </a:p>
          <a:p>
            <a:r>
              <a:rPr lang="tr-TR" sz="2800" dirty="0"/>
              <a:t>T</a:t>
            </a:r>
            <a:r>
              <a:rPr lang="en-US" sz="2800" dirty="0" smtClean="0"/>
              <a:t>he only </a:t>
            </a:r>
            <a:r>
              <a:rPr lang="en-US" sz="2800" dirty="0"/>
              <a:t>reliable way to get good interfaces is to iteratively re-design (and therefore re-implement) </a:t>
            </a:r>
            <a:endParaRPr lang="tr-TR" sz="2800" dirty="0" smtClean="0"/>
          </a:p>
          <a:p>
            <a:r>
              <a:rPr lang="en-US" sz="2800" dirty="0" smtClean="0"/>
              <a:t>the interfaces </a:t>
            </a:r>
            <a:r>
              <a:rPr lang="en-US" sz="2800" dirty="0"/>
              <a:t>after user testing, which makes the implementation task even harder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83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tr-TR" dirty="0" smtClean="0"/>
              <a:t>Importants of GUI Design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574" y="1703388"/>
            <a:ext cx="8396160" cy="44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24" y="479723"/>
            <a:ext cx="8596668" cy="762000"/>
          </a:xfrm>
        </p:spPr>
        <p:txBody>
          <a:bodyPr/>
          <a:lstStyle/>
          <a:p>
            <a:r>
              <a:rPr lang="tr-TR" dirty="0" smtClean="0"/>
              <a:t>Importants of GUI Design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546" y="2294319"/>
            <a:ext cx="7619623" cy="40608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574" y="1241723"/>
            <a:ext cx="864511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ACM Symposium on User Interface Software and Technology (UIST) is the premier forum for innovations in human-computer interfaces</a:t>
            </a:r>
            <a:endParaRPr lang="tr-T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24" y="479723"/>
            <a:ext cx="8596668" cy="762000"/>
          </a:xfrm>
        </p:spPr>
        <p:txBody>
          <a:bodyPr/>
          <a:lstStyle/>
          <a:p>
            <a:r>
              <a:rPr lang="tr-TR" dirty="0" smtClean="0"/>
              <a:t>Importants of GUI Design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850574" y="1241723"/>
            <a:ext cx="864511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/>
              <a:t>SIGCHI Sponsored or Co-Sponsored Conferences</a:t>
            </a:r>
            <a:endParaRPr lang="tr-T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574" y="1678766"/>
            <a:ext cx="8815925" cy="3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4" y="0"/>
            <a:ext cx="8596668" cy="762000"/>
          </a:xfrm>
        </p:spPr>
        <p:txBody>
          <a:bodyPr/>
          <a:lstStyle/>
          <a:p>
            <a:r>
              <a:rPr lang="tr-TR" dirty="0" smtClean="0"/>
              <a:t>Importants of GUI Design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899024" y="663561"/>
            <a:ext cx="8645118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b="1" dirty="0" smtClean="0">
                <a:hlinkClick r:id="rId4"/>
              </a:rPr>
              <a:t>https</a:t>
            </a:r>
            <a:r>
              <a:rPr lang="en-US" sz="2800" b="1" dirty="0">
                <a:hlinkClick r:id="rId4"/>
              </a:rPr>
              <a:t>://graphicsinterface.org</a:t>
            </a:r>
            <a:r>
              <a:rPr lang="en-US" sz="2800" b="1" dirty="0" smtClean="0">
                <a:hlinkClick r:id="rId4"/>
              </a:rPr>
              <a:t>/</a:t>
            </a:r>
            <a:endParaRPr lang="tr-TR" sz="2800" b="1" dirty="0" smtClean="0"/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tr-T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samp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436" y="1450163"/>
            <a:ext cx="9232792" cy="3578880"/>
          </a:xfrm>
        </p:spPr>
      </p:pic>
    </p:spTree>
    <p:extLst>
      <p:ext uri="{BB962C8B-B14F-4D97-AF65-F5344CB8AC3E}">
        <p14:creationId xmlns:p14="http://schemas.microsoft.com/office/powerpoint/2010/main" val="32271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74" y="358683"/>
            <a:ext cx="8596668" cy="762000"/>
          </a:xfrm>
        </p:spPr>
        <p:txBody>
          <a:bodyPr/>
          <a:lstStyle/>
          <a:p>
            <a:r>
              <a:rPr lang="tr-TR" dirty="0" smtClean="0"/>
              <a:t>Importants of GUI Design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0573" y="1326776"/>
            <a:ext cx="8867167" cy="469750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Q</a:t>
            </a:r>
            <a:r>
              <a:rPr lang="en-US" dirty="0" smtClean="0"/>
              <a:t>uality </a:t>
            </a:r>
            <a:r>
              <a:rPr lang="en-US" dirty="0"/>
              <a:t>of the resulting user interfaces might be higher. This is because of the following: </a:t>
            </a:r>
          </a:p>
          <a:p>
            <a:pPr lvl="1"/>
            <a:r>
              <a:rPr lang="en-US" dirty="0" smtClean="0"/>
              <a:t>Designs </a:t>
            </a:r>
            <a:r>
              <a:rPr lang="en-US" dirty="0"/>
              <a:t>can be rapidly prototyped and implemented, possibly even before the application code is </a:t>
            </a:r>
            <a:r>
              <a:rPr lang="en-US" dirty="0" smtClean="0"/>
              <a:t>written</a:t>
            </a:r>
            <a:r>
              <a:rPr lang="en-US" dirty="0"/>
              <a:t>. This, in turn, enables more rapid prototyping and therefore more iterations of iterative design </a:t>
            </a:r>
            <a:r>
              <a:rPr lang="en-US" dirty="0" smtClean="0"/>
              <a:t>that </a:t>
            </a:r>
            <a:r>
              <a:rPr lang="en-US" dirty="0"/>
              <a:t>is a crucial component of achieving high-quality user interfaces [Nielsen 1993b].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reliability of the user interface will be higher, since the code for the user interface is created </a:t>
            </a:r>
            <a:r>
              <a:rPr lang="en-US" dirty="0" smtClean="0"/>
              <a:t>automatically </a:t>
            </a:r>
            <a:r>
              <a:rPr lang="en-US" dirty="0"/>
              <a:t>from a higher-level specification. 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applications are more likely to have consistent user interfaces if they are created using the </a:t>
            </a:r>
            <a:r>
              <a:rPr lang="en-US" dirty="0" smtClean="0"/>
              <a:t>same </a:t>
            </a:r>
            <a:r>
              <a:rPr lang="en-US" dirty="0"/>
              <a:t>user interface tool. It will be easier for a variety of specialists to be involved in designing the user interface, rather than </a:t>
            </a:r>
            <a:r>
              <a:rPr lang="en-US" dirty="0" smtClean="0"/>
              <a:t>having </a:t>
            </a:r>
            <a:r>
              <a:rPr lang="en-US" dirty="0"/>
              <a:t>the user interface created entirely by programmers. </a:t>
            </a:r>
            <a:endParaRPr lang="en-US" dirty="0" smtClean="0"/>
          </a:p>
          <a:p>
            <a:pPr lvl="1"/>
            <a:r>
              <a:rPr lang="en-US" dirty="0" smtClean="0"/>
              <a:t>Graphic </a:t>
            </a:r>
            <a:r>
              <a:rPr lang="en-US" dirty="0"/>
              <a:t>artists, cognitive psychologists, </a:t>
            </a:r>
            <a:r>
              <a:rPr lang="en-US" dirty="0" smtClean="0"/>
              <a:t>and </a:t>
            </a:r>
            <a:r>
              <a:rPr lang="en-US" dirty="0"/>
              <a:t>usability specialists may all be involved. In particular, professional user interface designers, who </a:t>
            </a:r>
            <a:r>
              <a:rPr lang="en-US" dirty="0" smtClean="0"/>
              <a:t>may </a:t>
            </a:r>
            <a:r>
              <a:rPr lang="en-US" dirty="0"/>
              <a:t>not be programmers, can be in charge of the overall design. 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effort can be expended on the tool than may be practical on any single user interface since the </a:t>
            </a:r>
            <a:r>
              <a:rPr lang="en-US" dirty="0" smtClean="0"/>
              <a:t>tool </a:t>
            </a:r>
            <a:r>
              <a:rPr lang="en-US" dirty="0"/>
              <a:t>will be used with many different applications. </a:t>
            </a:r>
          </a:p>
          <a:p>
            <a:pPr lvl="1"/>
            <a:r>
              <a:rPr lang="en-US" dirty="0" smtClean="0"/>
              <a:t>Undo</a:t>
            </a:r>
            <a:r>
              <a:rPr lang="en-US" dirty="0"/>
              <a:t>, Help and other features are more likely to be available since the tools might support them. </a:t>
            </a:r>
          </a:p>
          <a:p>
            <a:pPr lvl="1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64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010FE70158041A3E319980DA0233D" ma:contentTypeVersion="1" ma:contentTypeDescription="Create a new document." ma:contentTypeScope="" ma:versionID="80a2f29708caea656f588defccf539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7C4932-ACCE-458C-A9B7-CA59EB17EF47}"/>
</file>

<file path=customXml/itemProps2.xml><?xml version="1.0" encoding="utf-8"?>
<ds:datastoreItem xmlns:ds="http://schemas.openxmlformats.org/officeDocument/2006/customXml" ds:itemID="{0412F91A-3E06-4AE1-ADCC-2F2E3D08D3FE}"/>
</file>

<file path=customXml/itemProps3.xml><?xml version="1.0" encoding="utf-8"?>
<ds:datastoreItem xmlns:ds="http://schemas.openxmlformats.org/officeDocument/2006/customXml" ds:itemID="{C27F3FAF-EC5B-40B1-AB84-CFDAD755BF2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923</Words>
  <Application>Microsoft Office PowerPoint</Application>
  <PresentationFormat>Widescreen</PresentationFormat>
  <Paragraphs>101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Tahoma</vt:lpstr>
      <vt:lpstr>Times-Bold</vt:lpstr>
      <vt:lpstr>Times-BoldItalic</vt:lpstr>
      <vt:lpstr>Times-Italic</vt:lpstr>
      <vt:lpstr>TimesNewRomanPSMT</vt:lpstr>
      <vt:lpstr>Times-Roman</vt:lpstr>
      <vt:lpstr>Trebuchet MS</vt:lpstr>
      <vt:lpstr>Wingdings 3</vt:lpstr>
      <vt:lpstr>Facet</vt:lpstr>
      <vt:lpstr>Graphical User Interface Designing and Programming</vt:lpstr>
      <vt:lpstr>Graphical User Interface (GUI)  </vt:lpstr>
      <vt:lpstr>Today’s GUI Design</vt:lpstr>
      <vt:lpstr>Tomorrow’s GUI Design</vt:lpstr>
      <vt:lpstr>Importants of GUI Design</vt:lpstr>
      <vt:lpstr>Importants of GUI Design</vt:lpstr>
      <vt:lpstr>Importants of GUI Design</vt:lpstr>
      <vt:lpstr>Importants of GUI Design</vt:lpstr>
      <vt:lpstr>Importants of GUI Design</vt:lpstr>
      <vt:lpstr>Importants of GUI Design</vt:lpstr>
      <vt:lpstr>Higher Level Tools</vt:lpstr>
      <vt:lpstr>Toolkits  </vt:lpstr>
      <vt:lpstr>Specialized Toolkits  </vt:lpstr>
      <vt:lpstr>Higher Level Tools  </vt:lpstr>
      <vt:lpstr>Higher Level Tools  </vt:lpstr>
      <vt:lpstr>Higher Level Tools  </vt:lpstr>
      <vt:lpstr>Higher Level Tools  </vt:lpstr>
      <vt:lpstr>Higher Level Tools  </vt:lpstr>
      <vt:lpstr>Higher Level Tools  </vt:lpstr>
      <vt:lpstr>Higher Level Tools  </vt:lpstr>
      <vt:lpstr>Higher Level Tools  </vt:lpstr>
      <vt:lpstr>Higher Level Tools  </vt:lpstr>
      <vt:lpstr>View Tree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User Interface Programming</dc:title>
  <dc:creator>Hasan OYLUM</dc:creator>
  <cp:lastModifiedBy>Raygan Kansoy</cp:lastModifiedBy>
  <cp:revision>40</cp:revision>
  <dcterms:created xsi:type="dcterms:W3CDTF">2020-11-17T17:46:47Z</dcterms:created>
  <dcterms:modified xsi:type="dcterms:W3CDTF">2020-11-19T10:04:27Z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0x01010048C010FE70158041A3E319980DA0233D</vt:lpwstr>
  </property>
</Properties>
</file>