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5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7A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7" d="100"/>
          <a:sy n="67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4485A05-C751-4AC6-97ED-ECEEBB4AB7B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22BC46A-FE21-4CEA-AF41-D006582BBA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Birol</a:t>
            </a:r>
            <a:r>
              <a:rPr lang="en-US" dirty="0" smtClean="0"/>
              <a:t> </a:t>
            </a:r>
            <a:r>
              <a:rPr lang="en-US" dirty="0" err="1" smtClean="0"/>
              <a:t>Özkaya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User-Centered Webs</a:t>
            </a:r>
            <a:r>
              <a:rPr lang="tr-TR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</a:t>
            </a:r>
            <a:r>
              <a:rPr lang="en-US" sz="4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/Software Development</a:t>
            </a:r>
            <a:endParaRPr lang="en-US" sz="4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Hybrid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Organizational Scheme </a:t>
            </a:r>
            <a:b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(Combination of Topical and Alphabetical)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1298575"/>
            <a:ext cx="7577654" cy="4937125"/>
          </a:xfrm>
        </p:spPr>
      </p:pic>
    </p:spTree>
    <p:extLst>
      <p:ext uri="{BB962C8B-B14F-4D97-AF65-F5344CB8AC3E}">
        <p14:creationId xmlns:p14="http://schemas.microsoft.com/office/powerpoint/2010/main" val="525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Visual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Good appearance of a webpage or user-interface creates a good first impression and invites confidence.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</a:rPr>
              <a:t>Four principles of visual organization: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Proximity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Group related items close together;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Separate unrelated items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Alignment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Place related items along an imaginary line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Consistency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- Make related items coherent and uniform (e.g. same size for 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           the buttons, same location for the links on each webpage)</a:t>
            </a:r>
          </a:p>
          <a:p>
            <a:pPr marL="342900" indent="-342900"/>
            <a:r>
              <a:rPr lang="en-US" sz="2000" b="1" dirty="0" smtClean="0">
                <a:latin typeface="Tahoma" pitchFamily="34" charset="0"/>
                <a:ea typeface="Tahoma" pitchFamily="34" charset="0"/>
              </a:rPr>
              <a:t>Contrast</a:t>
            </a:r>
          </a:p>
          <a:p>
            <a:pPr marL="0" indent="0">
              <a:buNone/>
            </a:pPr>
            <a:r>
              <a:rPr lang="en-US" dirty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- Make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different items look different by changing its size, style,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	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color, etc. (e.g. use large and bold lettering for titles)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1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Four principles of visual organization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:</a:t>
            </a:r>
            <a:b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Proximity, Alignment, Consistency, Contrast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" y="1298575"/>
            <a:ext cx="7577654" cy="4937125"/>
          </a:xfrm>
        </p:spPr>
      </p:pic>
    </p:spTree>
    <p:extLst>
      <p:ext uri="{BB962C8B-B14F-4D97-AF65-F5344CB8AC3E}">
        <p14:creationId xmlns:p14="http://schemas.microsoft.com/office/powerpoint/2010/main" val="40300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9536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Text delivers the most widely understood (accurate and detailed) meaning to the greatest number of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people.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Typeface 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“serif” – angular edges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 paper)</a:t>
            </a:r>
            <a:endParaRPr lang="en-US" sz="4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Typeface</a:t>
            </a:r>
            <a:r>
              <a:rPr lang="en-US" sz="4800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“sans serif” – without angular edges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                                    monitor)</a:t>
            </a:r>
            <a:endParaRPr lang="en-US" sz="5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latin typeface="Vladimir Script" pitchFamily="66" charset="0"/>
                <a:ea typeface="Tahoma" pitchFamily="34" charset="0"/>
                <a:cs typeface="Arial" pitchFamily="34" charset="0"/>
              </a:rPr>
              <a:t>Typeface</a:t>
            </a: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   </a:t>
            </a:r>
            <a:r>
              <a:rPr lang="en-US" sz="1800" dirty="0" smtClean="0">
                <a:latin typeface="Tahoma" pitchFamily="34" charset="0"/>
                <a:ea typeface="Tahoma" pitchFamily="34" charset="0"/>
              </a:rPr>
              <a:t>“script” – looks like handwriting 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(looks good on paper</a:t>
            </a:r>
            <a:r>
              <a:rPr lang="en-US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</a:rPr>
              <a:t>)</a:t>
            </a:r>
            <a:endParaRPr lang="en-US" sz="4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Serif Fonts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Times New Roman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imes New Roman" pitchFamily="18" charset="0"/>
              </a:rPr>
              <a:t>Georgia,… </a:t>
            </a:r>
            <a:endParaRPr lang="en-US" sz="2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Sans Serif Fonts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 smtClean="0">
                <a:latin typeface="Tahoma" pitchFamily="34" charset="0"/>
                <a:ea typeface="Tahoma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Arial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Comic Sans MS" pitchFamily="66" charset="0"/>
                <a:ea typeface="Tahoma" pitchFamily="34" charset="0"/>
              </a:rPr>
              <a:t>Comic Sans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Verdana,…</a:t>
            </a: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Script </a:t>
            </a:r>
            <a:r>
              <a:rPr lang="en-US" sz="2400" b="1" dirty="0">
                <a:latin typeface="Tahoma" pitchFamily="34" charset="0"/>
                <a:ea typeface="Tahoma" pitchFamily="34" charset="0"/>
              </a:rPr>
              <a:t>Fonts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:</a:t>
            </a:r>
            <a:r>
              <a:rPr lang="en-US" sz="28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Vladimir Script" pitchFamily="66" charset="0"/>
                <a:ea typeface="Tahoma" pitchFamily="34" charset="0"/>
                <a:cs typeface="Arial" pitchFamily="34" charset="0"/>
              </a:rPr>
              <a:t>Vlademir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,          , </a:t>
            </a:r>
            <a:r>
              <a:rPr lang="en-US" sz="3900" b="1" dirty="0" smtClean="0">
                <a:solidFill>
                  <a:schemeClr val="tx1"/>
                </a:solidFill>
                <a:latin typeface="Edwardian Script ITC" pitchFamily="66" charset="0"/>
                <a:ea typeface="Verdana" pitchFamily="34" charset="0"/>
                <a:cs typeface="Vijaya" pitchFamily="34" charset="0"/>
              </a:rPr>
              <a:t>Edwardian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,…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05264"/>
            <a:ext cx="800282" cy="3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Kerning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is the spacing between character pairs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Av     A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T</a:t>
            </a:r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Tracking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is the spacing between characters</a:t>
            </a:r>
          </a:p>
          <a:p>
            <a:pPr marL="0" indent="0" algn="ctr">
              <a:buNone/>
            </a:pPr>
            <a:r>
              <a:rPr lang="en-US" sz="2800" spc="-15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Tighter Trac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sz="2800" spc="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Looser Track</a:t>
            </a:r>
          </a:p>
          <a:p>
            <a:pPr marL="0" indent="0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</a:rPr>
              <a:t>Leading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 (pronounced “</a:t>
            </a:r>
            <a:r>
              <a:rPr lang="en-US" sz="2400" dirty="0" err="1" smtClean="0">
                <a:latin typeface="Tahoma" pitchFamily="34" charset="0"/>
                <a:ea typeface="Tahoma" pitchFamily="34" charset="0"/>
              </a:rPr>
              <a:t>ledding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” is 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the spacing between 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lines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Tighter Leading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Tighter Leading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Looser Leading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Looser Leading</a:t>
            </a: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For small type, use the most legible font available.</a:t>
            </a:r>
          </a:p>
          <a:p>
            <a:pPr marL="0" indent="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you read me?</a:t>
            </a:r>
            <a:r>
              <a:rPr lang="en-US" dirty="0" smtClean="0">
                <a:solidFill>
                  <a:schemeClr val="tx1"/>
                </a:solidFill>
              </a:rPr>
              <a:t>  10-point Arial font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tx1"/>
                </a:solidFill>
                <a:latin typeface="Vladimir Script" pitchFamily="66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Vladimir Script" pitchFamily="66" charset="0"/>
              </a:rPr>
              <a:t>Can you read me</a:t>
            </a:r>
            <a:r>
              <a:rPr lang="en-US" sz="1100" dirty="0" smtClean="0">
                <a:solidFill>
                  <a:schemeClr val="tx1"/>
                </a:solidFill>
                <a:latin typeface="Vladimir Script" pitchFamily="66" charset="0"/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>       10-point </a:t>
            </a:r>
            <a:r>
              <a:rPr lang="en-US" sz="2800" dirty="0" err="1" smtClean="0">
                <a:solidFill>
                  <a:schemeClr val="tx1"/>
                </a:solidFill>
                <a:latin typeface="Vladimir Script" pitchFamily="66" charset="0"/>
              </a:rPr>
              <a:t>Vlademir</a:t>
            </a:r>
            <a:r>
              <a:rPr lang="en-US" dirty="0" smtClean="0">
                <a:solidFill>
                  <a:schemeClr val="tx1"/>
                </a:solidFill>
              </a:rPr>
              <a:t> font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In text blocks, adjust the leading for the most pleasing line spacing. Too tightly packed lines are difficult to read.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In large-size headlines, adjust the tracking and kerning for the most pleasing character spacing. Don’t use big gaps between large letters.</a:t>
            </a:r>
          </a:p>
          <a:p>
            <a:pPr marL="0" indent="0">
              <a:buNone/>
            </a:pPr>
            <a:r>
              <a:rPr lang="en-US" sz="4800" spc="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KEYBOARDING</a:t>
            </a:r>
          </a:p>
          <a:p>
            <a:pPr marL="0" indent="0">
              <a:buNone/>
            </a:pPr>
            <a:r>
              <a:rPr lang="en-US" sz="4800" kern="2000" spc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KEYBOARDING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2000" dirty="0" smtClean="0">
                <a:latin typeface="Tahoma" pitchFamily="34" charset="0"/>
                <a:ea typeface="Tahoma" pitchFamily="34" charset="0"/>
              </a:rPr>
              <a:t>Experiment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different font colors on different background colors.  Try reverse type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pairs. Use the same size of background area. </a:t>
            </a:r>
          </a:p>
          <a:p>
            <a:pPr marL="342900" indent="-342900"/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8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Good choices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</a:t>
            </a:r>
          </a:p>
          <a:p>
            <a:pPr marL="0" indent="0">
              <a:buNone/>
            </a:pPr>
            <a:endParaRPr lang="en-US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</a:rPr>
              <a:t>    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Bad choices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8836"/>
            <a:ext cx="1270289" cy="50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3" y="2488836"/>
            <a:ext cx="1270289" cy="50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3" y="2488836"/>
            <a:ext cx="1270289" cy="50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56848"/>
            <a:ext cx="1270289" cy="508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14" y="4356848"/>
            <a:ext cx="1270289" cy="508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85" y="4356848"/>
            <a:ext cx="1270289" cy="508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43" y="3137241"/>
            <a:ext cx="1905434" cy="508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1905434" cy="508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3" y="3137241"/>
            <a:ext cx="1905434" cy="508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0" y="3140968"/>
            <a:ext cx="1905434" cy="508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8" y="5301360"/>
            <a:ext cx="1016232" cy="368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38" y="5307711"/>
            <a:ext cx="711362" cy="355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32" y="5301360"/>
            <a:ext cx="914608" cy="368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46" y="5300783"/>
            <a:ext cx="1371913" cy="3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000" dirty="0" smtClean="0">
                <a:latin typeface="Tahoma" pitchFamily="34" charset="0"/>
                <a:ea typeface="Tahoma" pitchFamily="34" charset="0"/>
              </a:rPr>
              <a:t>If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you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are going to use center alignment, keep the number </a:t>
            </a:r>
            <a:r>
              <a:rPr lang="en-US" sz="2000" dirty="0">
                <a:latin typeface="Tahoma" pitchFamily="34" charset="0"/>
                <a:ea typeface="Tahoma" pitchFamily="34" charset="0"/>
              </a:rPr>
              <a:t>of lines to minimum (3 lines or less)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and use very long lines alternating with short lines</a:t>
            </a:r>
          </a:p>
          <a:p>
            <a:pPr marL="0" indent="0">
              <a:buNone/>
            </a:pPr>
            <a:r>
              <a:rPr lang="en-US" sz="2000" dirty="0">
                <a:latin typeface="Tahoma" pitchFamily="34" charset="0"/>
                <a:ea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  	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Good choice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 (lines differ in length)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Department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of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Computer Graphics and Animation</a:t>
            </a:r>
          </a:p>
          <a:p>
            <a:pPr marL="0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</a:rPr>
              <a:t>	</a:t>
            </a:r>
            <a:r>
              <a:rPr lang="en-US" sz="2000" u="sng" dirty="0" smtClean="0">
                <a:latin typeface="Tahoma" pitchFamily="34" charset="0"/>
                <a:ea typeface="Tahoma" pitchFamily="34" charset="0"/>
              </a:rPr>
              <a:t>Bad choice</a:t>
            </a:r>
            <a:r>
              <a:rPr lang="en-US" sz="2000" dirty="0" smtClean="0">
                <a:latin typeface="Tahoma" pitchFamily="34" charset="0"/>
                <a:ea typeface="Tahoma" pitchFamily="34" charset="0"/>
              </a:rPr>
              <a:t>: (each line is almost the same length)</a:t>
            </a:r>
            <a:endParaRPr lang="en-US" sz="2000" dirty="0">
              <a:latin typeface="Tahoma" pitchFamily="34" charset="0"/>
              <a:ea typeface="Tahoma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Department of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Computer Graphics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and Animation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Choosing Text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75948"/>
            <a:ext cx="1635391" cy="5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0538"/>
            <a:ext cx="1635391" cy="21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93" y="2636912"/>
            <a:ext cx="2730600" cy="2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51991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Pick appropriate fonts to deliver the type of the message properly. e.g. for feminine, masculine, technical, formal, comic type of messages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5" y="5436866"/>
            <a:ext cx="5741708" cy="5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Try to learn about your users !</a:t>
            </a:r>
            <a:endParaRPr lang="en-US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The more you learn about your users and their work, the more likely it is that you will develop a user-friendly website or software.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</a:rPr>
              <a:t>Consider: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Age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Education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Cultural Differences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Physical Differences , etc</a:t>
            </a:r>
            <a:r>
              <a:rPr lang="en-US" b="1" dirty="0" smtClean="0">
                <a:latin typeface="Tahoma" pitchFamily="34" charset="0"/>
                <a:ea typeface="Tahoma" pitchFamily="34" charset="0"/>
              </a:rPr>
              <a:t>. …..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of your users !</a:t>
            </a:r>
            <a:endParaRPr lang="en-US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Goals of Human Computer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To develop or improve the followings in computerized systems: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Safety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"safety of users", "safety of data", or both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Utility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services that the system provides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Effectiveness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user’s ability </a:t>
            </a:r>
            <a:r>
              <a:rPr lang="en-US" dirty="0">
                <a:latin typeface="Tahoma" pitchFamily="34" charset="0"/>
                <a:ea typeface="Tahoma" pitchFamily="34" charset="0"/>
              </a:rPr>
              <a:t>to accomplish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a desired goal</a:t>
            </a:r>
            <a:endParaRPr lang="en-US" dirty="0">
              <a:latin typeface="Tahoma" pitchFamily="34" charset="0"/>
              <a:ea typeface="Tahoma" pitchFamily="34" charset="0"/>
            </a:endParaRP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Efficiency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how </a:t>
            </a:r>
            <a:r>
              <a:rPr lang="en-US" dirty="0">
                <a:latin typeface="Tahoma" pitchFamily="34" charset="0"/>
                <a:ea typeface="Tahoma" pitchFamily="34" charset="0"/>
              </a:rPr>
              <a:t>quickly users can accomplish their goals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Usability</a:t>
            </a:r>
            <a:r>
              <a:rPr lang="en-US" dirty="0">
                <a:latin typeface="Tahoma" pitchFamily="34" charset="0"/>
                <a:ea typeface="Tahoma" pitchFamily="34" charset="0"/>
              </a:rPr>
              <a:t> - 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ease </a:t>
            </a:r>
            <a:r>
              <a:rPr lang="en-US" dirty="0">
                <a:latin typeface="Tahoma" pitchFamily="34" charset="0"/>
                <a:ea typeface="Tahoma" pitchFamily="34" charset="0"/>
              </a:rPr>
              <a:t>of learning and ease of use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</a:rPr>
              <a:t>Appeal</a:t>
            </a:r>
            <a:r>
              <a:rPr lang="en-US" dirty="0">
                <a:latin typeface="Tahoma" pitchFamily="34" charset="0"/>
                <a:ea typeface="Tahoma" pitchFamily="34" charset="0"/>
              </a:rPr>
              <a:t> - how well users like the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That’s All Folks </a:t>
            </a:r>
            <a:r>
              <a:rPr lang="en-US" sz="4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  <a:endParaRPr lang="en-US" sz="4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Thanks for Listening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Good Luck !!!</a:t>
            </a:r>
            <a:endParaRPr lang="en-US" sz="4400" b="1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Major component of the design phase for a website or  software is organizing its contents.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</a:rPr>
              <a:t>Organizational Schemes</a:t>
            </a:r>
            <a:r>
              <a:rPr lang="en-US" dirty="0" smtClean="0">
                <a:latin typeface="Tahoma" pitchFamily="34" charset="0"/>
                <a:ea typeface="Tahoma" pitchFamily="34" charset="0"/>
              </a:rPr>
              <a:t>: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Alphabetical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Chronological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Geographical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Topical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Task-Oriented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Audience-Specific</a:t>
            </a:r>
          </a:p>
          <a:p>
            <a:pPr marL="342900" indent="-342900"/>
            <a:r>
              <a:rPr lang="en-US" dirty="0" smtClean="0">
                <a:latin typeface="Tahoma" pitchFamily="34" charset="0"/>
                <a:ea typeface="Tahoma" pitchFamily="34" charset="0"/>
              </a:rPr>
              <a:t>Hybrid (combination of multiple organizational schemes)</a:t>
            </a:r>
            <a:endParaRPr lang="en-US" dirty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Alphabetical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Organizational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4" y="1032041"/>
            <a:ext cx="7075512" cy="5513056"/>
          </a:xfrm>
        </p:spPr>
      </p:pic>
    </p:spTree>
    <p:extLst>
      <p:ext uri="{BB962C8B-B14F-4D97-AF65-F5344CB8AC3E}">
        <p14:creationId xmlns:p14="http://schemas.microsoft.com/office/powerpoint/2010/main" val="7064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Chronological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0" y="1298575"/>
            <a:ext cx="7518360" cy="4937125"/>
          </a:xfrm>
        </p:spPr>
      </p:pic>
    </p:spTree>
    <p:extLst>
      <p:ext uri="{BB962C8B-B14F-4D97-AF65-F5344CB8AC3E}">
        <p14:creationId xmlns:p14="http://schemas.microsoft.com/office/powerpoint/2010/main" val="1328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Geographical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323237"/>
            <a:ext cx="8594725" cy="4887801"/>
          </a:xfrm>
        </p:spPr>
      </p:pic>
    </p:spTree>
    <p:extLst>
      <p:ext uri="{BB962C8B-B14F-4D97-AF65-F5344CB8AC3E}">
        <p14:creationId xmlns:p14="http://schemas.microsoft.com/office/powerpoint/2010/main" val="4168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  Topical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" y="1298575"/>
            <a:ext cx="7982551" cy="4937125"/>
          </a:xfrm>
        </p:spPr>
      </p:pic>
    </p:spTree>
    <p:extLst>
      <p:ext uri="{BB962C8B-B14F-4D97-AF65-F5344CB8AC3E}">
        <p14:creationId xmlns:p14="http://schemas.microsoft.com/office/powerpoint/2010/main" val="13048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Task-Oriented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" y="1298575"/>
            <a:ext cx="8569901" cy="4937125"/>
          </a:xfrm>
        </p:spPr>
      </p:pic>
    </p:spTree>
    <p:extLst>
      <p:ext uri="{BB962C8B-B14F-4D97-AF65-F5344CB8AC3E}">
        <p14:creationId xmlns:p14="http://schemas.microsoft.com/office/powerpoint/2010/main" val="1059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Audience-Specific Organizational Scheme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6" y="1298575"/>
            <a:ext cx="8055308" cy="4937125"/>
          </a:xfrm>
        </p:spPr>
      </p:pic>
    </p:spTree>
    <p:extLst>
      <p:ext uri="{BB962C8B-B14F-4D97-AF65-F5344CB8AC3E}">
        <p14:creationId xmlns:p14="http://schemas.microsoft.com/office/powerpoint/2010/main" val="386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010FE70158041A3E319980DA0233D" ma:contentTypeVersion="1" ma:contentTypeDescription="Create a new document." ma:contentTypeScope="" ma:versionID="80a2f29708caea656f588defccf539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3DCEF7-3F1F-4E5E-9F3B-5168D1BB0CC2}"/>
</file>

<file path=customXml/itemProps2.xml><?xml version="1.0" encoding="utf-8"?>
<ds:datastoreItem xmlns:ds="http://schemas.openxmlformats.org/officeDocument/2006/customXml" ds:itemID="{144BB743-423F-4382-962F-3D55780339C3}"/>
</file>

<file path=customXml/itemProps3.xml><?xml version="1.0" encoding="utf-8"?>
<ds:datastoreItem xmlns:ds="http://schemas.openxmlformats.org/officeDocument/2006/customXml" ds:itemID="{46596E2E-7E4D-4578-BF5F-A696C7A85347}"/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417</TotalTime>
  <Words>463</Words>
  <Application>Microsoft Office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Aharoni</vt:lpstr>
      <vt:lpstr>Arial</vt:lpstr>
      <vt:lpstr>Candara</vt:lpstr>
      <vt:lpstr>Comic Sans MS</vt:lpstr>
      <vt:lpstr>Edwardian Script ITC</vt:lpstr>
      <vt:lpstr>Georgia</vt:lpstr>
      <vt:lpstr>Tahoma</vt:lpstr>
      <vt:lpstr>Times New Roman</vt:lpstr>
      <vt:lpstr>Tunga</vt:lpstr>
      <vt:lpstr>Verdana</vt:lpstr>
      <vt:lpstr>Vijaya</vt:lpstr>
      <vt:lpstr>Vladimir Script</vt:lpstr>
      <vt:lpstr>Wingdings</vt:lpstr>
      <vt:lpstr>Soho</vt:lpstr>
      <vt:lpstr>User-Centered WebsIte/Software Development</vt:lpstr>
      <vt:lpstr>Goals of Human Computer Interaction</vt:lpstr>
      <vt:lpstr>Content Organization</vt:lpstr>
      <vt:lpstr>Alphabetical Organizational Scheme </vt:lpstr>
      <vt:lpstr>Chronological Organizational Scheme </vt:lpstr>
      <vt:lpstr>Geographical Organizational Scheme </vt:lpstr>
      <vt:lpstr>  Topical Organizational Scheme </vt:lpstr>
      <vt:lpstr>Task-Oriented Organizational Scheme </vt:lpstr>
      <vt:lpstr>Audience-Specific Organizational Scheme </vt:lpstr>
      <vt:lpstr> Hybrid Organizational Scheme  (Combination of Topical and Alphabetical)</vt:lpstr>
      <vt:lpstr>Visual Organization</vt:lpstr>
      <vt:lpstr>Four principles of visual organization :  Proximity, Alignment, Consistency, Contrast</vt:lpstr>
      <vt:lpstr>Text</vt:lpstr>
      <vt:lpstr>Text</vt:lpstr>
      <vt:lpstr>Choosing Text</vt:lpstr>
      <vt:lpstr>Choosing Text</vt:lpstr>
      <vt:lpstr>Choosing Text</vt:lpstr>
      <vt:lpstr>Choosing Text</vt:lpstr>
      <vt:lpstr>Try to learn about your users !</vt:lpstr>
      <vt:lpstr>That’s All Folks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User-Centered Website/Software Development</dc:title>
  <dc:creator>Birol</dc:creator>
  <cp:lastModifiedBy>Raygan Kansoy</cp:lastModifiedBy>
  <cp:revision>59</cp:revision>
  <dcterms:created xsi:type="dcterms:W3CDTF">2012-04-28T07:30:59Z</dcterms:created>
  <dcterms:modified xsi:type="dcterms:W3CDTF">2020-11-19T10:06:13Z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0x01010048C010FE70158041A3E319980DA0233D</vt:lpwstr>
  </property>
</Properties>
</file>